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original" ContentType="image/jpeg"/>
  <Default Extension="org&amp;utm_campaign=index&amp;utm_content=thumbnail" ContentType="image/jpeg"/>
  <Default Extension="org&amp;utm_campaign=parser&amp;utm_content=thumbnail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64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204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org&amp;utm_campaign=index&amp;utm_content=origi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org&amp;utm_campaign=index&amp;utm_content=thumbnai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org&amp;utm_campaign=parser&amp;utm_content=thumbnail"/><Relationship Id="rId4" Type="http://schemas.openxmlformats.org/officeDocument/2006/relationships/image" Target="../media/image5.org&amp;utm_campaign=parser&amp;utm_content=thumbnai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org&amp;utm_campaign=index&amp;utm_content=origi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8229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4800" b="1" noProof="0" dirty="0">
                <a:solidFill>
                  <a:srgbClr val="F3EBD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¿Cómo crecemos siendo sostenibles?</a:t>
            </a:r>
          </a:p>
          <a:p>
            <a:pPr marL="0" indent="0">
              <a:buNone/>
            </a:pPr>
            <a:endParaRPr lang="es-ES_tradnl" sz="4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800" b="1" noProof="0" dirty="0">
                <a:solidFill>
                  <a:srgbClr val="70AD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Chile lo ha hecho y la Historia lo demuestra. </a:t>
            </a:r>
            <a:endParaRPr lang="es-ES_tradnl" sz="1800" noProof="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1400" noProof="0" dirty="0"/>
          </a:p>
        </p:txBody>
      </p:sp>
      <p:sp>
        <p:nvSpPr>
          <p:cNvPr id="6" name="Text 4"/>
          <p:cNvSpPr/>
          <p:nvPr/>
        </p:nvSpPr>
        <p:spPr>
          <a:xfrm>
            <a:off x="548640" y="379476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[FOTO: Sustentabilidad en </a:t>
            </a:r>
            <a:r>
              <a:rPr lang="es-ES_tradnl" sz="700" i="1" noProof="0" dirty="0" err="1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accion</a:t>
            </a: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s-ES_tradnl" sz="700" i="1" noProof="0" dirty="0" err="1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</a:t>
            </a: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limpia, agricultura regenerativa, crecimiento]</a:t>
            </a:r>
            <a:endParaRPr lang="es-ES_tradnl" sz="700" noProof="0" dirty="0"/>
          </a:p>
        </p:txBody>
      </p:sp>
      <p:sp>
        <p:nvSpPr>
          <p:cNvPr id="7" name="Text 5"/>
          <p:cNvSpPr/>
          <p:nvPr/>
        </p:nvSpPr>
        <p:spPr>
          <a:xfrm>
            <a:off x="457200" y="4892040"/>
            <a:ext cx="822960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800" noProof="0" dirty="0" err="1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</a:t>
            </a:r>
            <a:r>
              <a:rPr lang="es-ES_tradnl" sz="800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José Cumplido · Historiadora</a:t>
            </a:r>
            <a:endParaRPr lang="es-ES_tradnl" sz="800" noProof="0" dirty="0"/>
          </a:p>
        </p:txBody>
      </p:sp>
      <p:pic>
        <p:nvPicPr>
          <p:cNvPr id="9" name="Imagen 8" descr="El desarrollo del capitalismo en Chile: un siglo de evolución (1850-1950) |  Interferencia">
            <a:extLst>
              <a:ext uri="{FF2B5EF4-FFF2-40B4-BE49-F238E27FC236}">
                <a16:creationId xmlns:a16="http://schemas.microsoft.com/office/drawing/2014/main" id="{5333F610-79C7-BE41-3B11-2F4D040B6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716" y="2203275"/>
            <a:ext cx="4130567" cy="26963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A1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731520"/>
            <a:ext cx="914400" cy="73152"/>
          </a:xfrm>
          <a:prstGeom prst="rect">
            <a:avLst/>
          </a:prstGeom>
          <a:solidFill>
            <a:srgbClr val="C08A3E"/>
          </a:solidFill>
          <a:ln/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100" b="1" noProof="0" dirty="0">
                <a:solidFill>
                  <a:srgbClr val="C0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DILEMA FALSO: CRECER O SER </a:t>
            </a:r>
            <a:r>
              <a:rPr lang="es-ES_tradnl" sz="1100" b="1" dirty="0">
                <a:solidFill>
                  <a:srgbClr val="C0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SOSTENIBLES</a:t>
            </a:r>
            <a:endParaRPr lang="es-ES_tradnl" sz="1100" noProof="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3474720"/>
          </a:xfrm>
          <a:prstGeom prst="rect">
            <a:avLst/>
          </a:prstGeom>
          <a:solidFill>
            <a:srgbClr val="8A7561"/>
          </a:solidFill>
          <a:ln w="25400">
            <a:solidFill>
              <a:srgbClr val="C84C40"/>
            </a:solidFill>
            <a:prstDash val="solid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5" name="Text 3"/>
          <p:cNvSpPr/>
          <p:nvPr/>
        </p:nvSpPr>
        <p:spPr>
          <a:xfrm>
            <a:off x="640080" y="14173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1100" noProof="0" dirty="0"/>
          </a:p>
        </p:txBody>
      </p:sp>
      <p:sp>
        <p:nvSpPr>
          <p:cNvPr id="6" name="Text 4"/>
          <p:cNvSpPr/>
          <p:nvPr/>
        </p:nvSpPr>
        <p:spPr>
          <a:xfrm>
            <a:off x="548640" y="1446124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600" noProof="0" dirty="0">
                <a:solidFill>
                  <a:srgbClr val="C0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Oligarquía salitrera 1900-1929</a:t>
            </a:r>
            <a:endParaRPr lang="es-ES_tradnl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731520" y="24231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[FOTO: Salitre insostenible | Mina agotada]</a:t>
            </a:r>
            <a:endParaRPr lang="es-ES_tradnl" sz="700" noProof="0" dirty="0"/>
          </a:p>
        </p:txBody>
      </p:sp>
      <p:sp>
        <p:nvSpPr>
          <p:cNvPr id="9" name="Text 7"/>
          <p:cNvSpPr/>
          <p:nvPr/>
        </p:nvSpPr>
        <p:spPr>
          <a:xfrm>
            <a:off x="640080" y="3550920"/>
            <a:ext cx="3566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4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Estrategia: EXTRAER TODO. Ya. Sin pensar en mañana.</a:t>
            </a:r>
            <a:endParaRPr lang="es-ES_tradnl" sz="1400" noProof="0" dirty="0"/>
          </a:p>
          <a:p>
            <a:pPr marL="0" indent="0">
              <a:buNone/>
            </a:pPr>
            <a:endParaRPr lang="es-ES_tradnl" sz="800" noProof="0" dirty="0"/>
          </a:p>
        </p:txBody>
      </p:sp>
      <p:sp>
        <p:nvSpPr>
          <p:cNvPr id="10" name="Shape 8"/>
          <p:cNvSpPr/>
          <p:nvPr/>
        </p:nvSpPr>
        <p:spPr>
          <a:xfrm>
            <a:off x="4754880" y="1234440"/>
            <a:ext cx="3931920" cy="3474720"/>
          </a:xfrm>
          <a:prstGeom prst="rect">
            <a:avLst/>
          </a:prstGeom>
          <a:solidFill>
            <a:srgbClr val="8A7561"/>
          </a:solidFill>
          <a:ln w="381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11" name="Text 9"/>
          <p:cNvSpPr/>
          <p:nvPr/>
        </p:nvSpPr>
        <p:spPr>
          <a:xfrm>
            <a:off x="4937760" y="141732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100" b="1" noProof="0" dirty="0">
                <a:solidFill>
                  <a:srgbClr val="70AD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"Crecer PORQUE somos sustentables"</a:t>
            </a:r>
            <a:endParaRPr lang="es-ES_tradnl" sz="1100" noProof="0" dirty="0"/>
          </a:p>
        </p:txBody>
      </p:sp>
      <p:sp>
        <p:nvSpPr>
          <p:cNvPr id="12" name="Text 10"/>
          <p:cNvSpPr/>
          <p:nvPr/>
        </p:nvSpPr>
        <p:spPr>
          <a:xfrm>
            <a:off x="4937760" y="1783080"/>
            <a:ext cx="3566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900" noProof="0" dirty="0"/>
          </a:p>
        </p:txBody>
      </p:sp>
      <p:sp>
        <p:nvSpPr>
          <p:cNvPr id="14" name="Text 12"/>
          <p:cNvSpPr/>
          <p:nvPr/>
        </p:nvSpPr>
        <p:spPr>
          <a:xfrm>
            <a:off x="5029200" y="24231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[FOTO: Vina moderna | Agricultura regenerativa]</a:t>
            </a:r>
            <a:endParaRPr lang="es-ES_tradnl" sz="700" noProof="0" dirty="0"/>
          </a:p>
        </p:txBody>
      </p:sp>
      <p:sp>
        <p:nvSpPr>
          <p:cNvPr id="15" name="Text 13"/>
          <p:cNvSpPr/>
          <p:nvPr/>
        </p:nvSpPr>
        <p:spPr>
          <a:xfrm>
            <a:off x="4937760" y="3337560"/>
            <a:ext cx="3566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0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Estrategia: REGENERAR MIENTRAS CRECEMOS. Diversificar. Anticipar.</a:t>
            </a:r>
            <a:endParaRPr lang="es-ES_tradnl" sz="1000" noProof="0" dirty="0"/>
          </a:p>
          <a:p>
            <a:pPr marL="0" indent="0">
              <a:buNone/>
            </a:pPr>
            <a:endParaRPr lang="es-ES_tradnl" sz="1000" noProof="0" dirty="0"/>
          </a:p>
          <a:p>
            <a:pPr marL="0" indent="0">
              <a:buNone/>
            </a:pPr>
            <a:r>
              <a:rPr lang="es-ES_tradnl" sz="10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Resultado: Crecimiento lento pero DURADERO. Más de un siglo. </a:t>
            </a:r>
            <a:endParaRPr lang="es-ES_tradnl" sz="1000" noProof="0" dirty="0"/>
          </a:p>
        </p:txBody>
      </p:sp>
      <p:sp>
        <p:nvSpPr>
          <p:cNvPr id="16" name="Text 14"/>
          <p:cNvSpPr/>
          <p:nvPr/>
        </p:nvSpPr>
        <p:spPr>
          <a:xfrm>
            <a:off x="457200" y="4892040"/>
            <a:ext cx="822960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800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 José Cumplido · Historiadora</a:t>
            </a:r>
            <a:endParaRPr lang="es-ES_tradnl" sz="800" noProof="0" dirty="0"/>
          </a:p>
        </p:txBody>
      </p:sp>
      <p:pic>
        <p:nvPicPr>
          <p:cNvPr id="18" name="Imagen 17" descr="Extracción del salitre, hacia 1889 - Memoria Chilena, Biblioteca Nacional  de Chile">
            <a:extLst>
              <a:ext uri="{FF2B5EF4-FFF2-40B4-BE49-F238E27FC236}">
                <a16:creationId xmlns:a16="http://schemas.microsoft.com/office/drawing/2014/main" id="{A8AF789D-9382-A189-6C9A-09FD7CDB4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92" y="1783080"/>
            <a:ext cx="3016655" cy="1977847"/>
          </a:xfrm>
          <a:prstGeom prst="rect">
            <a:avLst/>
          </a:prstGeom>
        </p:spPr>
      </p:pic>
      <p:pic>
        <p:nvPicPr>
          <p:cNvPr id="20" name="Imagen 19" descr="Vino de Chile - Wikipedia, la enciclopedia libre">
            <a:extLst>
              <a:ext uri="{FF2B5EF4-FFF2-40B4-BE49-F238E27FC236}">
                <a16:creationId xmlns:a16="http://schemas.microsoft.com/office/drawing/2014/main" id="{9EC9A01D-66C3-4925-D7DE-2C27E8937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674724"/>
            <a:ext cx="3383279" cy="1845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A1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731520"/>
            <a:ext cx="914400" cy="73152"/>
          </a:xfrm>
          <a:prstGeom prst="rect">
            <a:avLst/>
          </a:prstGeom>
          <a:solidFill>
            <a:srgbClr val="C08A3E"/>
          </a:solidFill>
          <a:ln/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000" b="1" noProof="0" dirty="0">
                <a:solidFill>
                  <a:srgbClr val="C0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QUIENES PUSIERON LA SOSTENIBILIDAD EN EL CENTRO, CRECIERON</a:t>
            </a:r>
            <a:endParaRPr lang="es-ES_tradnl" sz="1000" noProof="0" dirty="0"/>
          </a:p>
        </p:txBody>
      </p:sp>
      <p:sp>
        <p:nvSpPr>
          <p:cNvPr id="5" name="Text 3"/>
          <p:cNvSpPr/>
          <p:nvPr/>
        </p:nvSpPr>
        <p:spPr>
          <a:xfrm>
            <a:off x="640080" y="132588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1000" noProof="0" dirty="0"/>
          </a:p>
        </p:txBody>
      </p:sp>
      <p:sp>
        <p:nvSpPr>
          <p:cNvPr id="10" name="Text 8"/>
          <p:cNvSpPr/>
          <p:nvPr/>
        </p:nvSpPr>
        <p:spPr>
          <a:xfrm>
            <a:off x="4937760" y="132588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1000" noProof="0" dirty="0"/>
          </a:p>
        </p:txBody>
      </p:sp>
      <p:sp>
        <p:nvSpPr>
          <p:cNvPr id="14" name="Text 12"/>
          <p:cNvSpPr/>
          <p:nvPr/>
        </p:nvSpPr>
        <p:spPr>
          <a:xfrm>
            <a:off x="457200" y="4892040"/>
            <a:ext cx="822960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800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 José Cumplido · Historiadora</a:t>
            </a:r>
            <a:endParaRPr lang="es-ES_tradnl" sz="800" noProof="0" dirty="0"/>
          </a:p>
        </p:txBody>
      </p:sp>
      <p:pic>
        <p:nvPicPr>
          <p:cNvPr id="15" name="Imagen 14" descr="Silvestre Ochagavía Errázuriz - Wikipedia, la enciclopedia libre">
            <a:extLst>
              <a:ext uri="{FF2B5EF4-FFF2-40B4-BE49-F238E27FC236}">
                <a16:creationId xmlns:a16="http://schemas.microsoft.com/office/drawing/2014/main" id="{7CA1A313-1B87-F5B5-F8E8-DC9F62AAD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79786"/>
            <a:ext cx="2408621" cy="3612932"/>
          </a:xfrm>
          <a:prstGeom prst="rect">
            <a:avLst/>
          </a:prstGeom>
        </p:spPr>
      </p:pic>
      <p:pic>
        <p:nvPicPr>
          <p:cNvPr id="16" name="Imagen 15" descr="Matías Cousiño - Wikipedia, la enciclopedia libre">
            <a:extLst>
              <a:ext uri="{FF2B5EF4-FFF2-40B4-BE49-F238E27FC236}">
                <a16:creationId xmlns:a16="http://schemas.microsoft.com/office/drawing/2014/main" id="{310CB292-6E6B-FD57-8D55-628D481E9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963" y="1161288"/>
            <a:ext cx="2593878" cy="363143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FCCD90B-EAB1-02B6-5E20-A1E38DD074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090" y="1161287"/>
            <a:ext cx="2576830" cy="36900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A1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731520"/>
            <a:ext cx="914400" cy="73152"/>
          </a:xfrm>
          <a:prstGeom prst="rect">
            <a:avLst/>
          </a:prstGeom>
          <a:solidFill>
            <a:srgbClr val="C08A3E"/>
          </a:solidFill>
          <a:ln/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000" b="1" noProof="0" dirty="0">
                <a:solidFill>
                  <a:srgbClr val="C0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CRISIS CHILENA MOSTRÓ QUE LOS INNOVADORES TENÍAN MÁS POSIBILIDADES</a:t>
            </a:r>
            <a:endParaRPr lang="es-ES_tradnl" sz="1000" noProof="0" dirty="0"/>
          </a:p>
        </p:txBody>
      </p:sp>
      <p:sp>
        <p:nvSpPr>
          <p:cNvPr id="5" name="Text 3"/>
          <p:cNvSpPr/>
          <p:nvPr/>
        </p:nvSpPr>
        <p:spPr>
          <a:xfrm>
            <a:off x="640080" y="132588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900" noProof="0" dirty="0"/>
          </a:p>
        </p:txBody>
      </p:sp>
      <p:sp>
        <p:nvSpPr>
          <p:cNvPr id="6" name="Text 4"/>
          <p:cNvSpPr/>
          <p:nvPr/>
        </p:nvSpPr>
        <p:spPr>
          <a:xfrm>
            <a:off x="640080" y="178308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700" noProof="0" dirty="0"/>
          </a:p>
        </p:txBody>
      </p:sp>
      <p:sp>
        <p:nvSpPr>
          <p:cNvPr id="7" name="Text 5"/>
          <p:cNvSpPr/>
          <p:nvPr/>
        </p:nvSpPr>
        <p:spPr>
          <a:xfrm>
            <a:off x="640080" y="2331720"/>
            <a:ext cx="356616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700" noProof="0" dirty="0"/>
          </a:p>
        </p:txBody>
      </p:sp>
      <p:sp>
        <p:nvSpPr>
          <p:cNvPr id="9" name="Text 7"/>
          <p:cNvSpPr/>
          <p:nvPr/>
        </p:nvSpPr>
        <p:spPr>
          <a:xfrm>
            <a:off x="4937760" y="132588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900" noProof="0" dirty="0"/>
          </a:p>
        </p:txBody>
      </p:sp>
      <p:sp>
        <p:nvSpPr>
          <p:cNvPr id="10" name="Text 8"/>
          <p:cNvSpPr/>
          <p:nvPr/>
        </p:nvSpPr>
        <p:spPr>
          <a:xfrm>
            <a:off x="4937760" y="178308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700" noProof="0" dirty="0"/>
          </a:p>
        </p:txBody>
      </p:sp>
      <p:sp>
        <p:nvSpPr>
          <p:cNvPr id="11" name="Text 9"/>
          <p:cNvSpPr/>
          <p:nvPr/>
        </p:nvSpPr>
        <p:spPr>
          <a:xfrm>
            <a:off x="4937760" y="2331720"/>
            <a:ext cx="356616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700" noProof="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s-ES_tradnl" sz="900" noProof="0" dirty="0"/>
          </a:p>
        </p:txBody>
      </p:sp>
      <p:sp>
        <p:nvSpPr>
          <p:cNvPr id="13" name="Text 11"/>
          <p:cNvSpPr/>
          <p:nvPr/>
        </p:nvSpPr>
        <p:spPr>
          <a:xfrm>
            <a:off x="457200" y="4892040"/>
            <a:ext cx="822960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800" noProof="0" dirty="0" err="1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</a:t>
            </a:r>
            <a:r>
              <a:rPr lang="es-ES_tradnl" sz="800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José Cumplido · Historiadora</a:t>
            </a:r>
            <a:endParaRPr lang="es-ES_tradnl" sz="800" noProof="0" dirty="0"/>
          </a:p>
        </p:txBody>
      </p:sp>
      <p:pic>
        <p:nvPicPr>
          <p:cNvPr id="14" name="Imagen 13" descr="Crac del 29 - Wikipedia, la enciclopedia libre">
            <a:extLst>
              <a:ext uri="{FF2B5EF4-FFF2-40B4-BE49-F238E27FC236}">
                <a16:creationId xmlns:a16="http://schemas.microsoft.com/office/drawing/2014/main" id="{F18FF895-4F4E-D71A-160A-A65305B7F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2324175" cy="3314700"/>
          </a:xfrm>
          <a:prstGeom prst="rect">
            <a:avLst/>
          </a:prstGeom>
        </p:spPr>
      </p:pic>
      <p:pic>
        <p:nvPicPr>
          <p:cNvPr id="16" name="Imagen 15" descr="El Crack del 29: cómo ocurrió la peor crisis en la historia de Wall Street  hace 90 años">
            <a:extLst>
              <a:ext uri="{FF2B5EF4-FFF2-40B4-BE49-F238E27FC236}">
                <a16:creationId xmlns:a16="http://schemas.microsoft.com/office/drawing/2014/main" id="{2E7F183A-E7B0-09FC-7DCC-A15FB0C1C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428" y="1335455"/>
            <a:ext cx="5331372" cy="29983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A1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731520"/>
            <a:ext cx="914400" cy="73152"/>
          </a:xfrm>
          <a:prstGeom prst="rect">
            <a:avLst/>
          </a:prstGeom>
          <a:solidFill>
            <a:srgbClr val="C08A3E"/>
          </a:solidFill>
          <a:ln/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100" b="1" noProof="0" dirty="0">
                <a:solidFill>
                  <a:srgbClr val="C0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HOY: CHILE ENFRENTA LA MISMA DECISIÓN</a:t>
            </a:r>
            <a:endParaRPr lang="es-ES_tradnl" sz="1100" noProof="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3931920" cy="3520440"/>
          </a:xfrm>
          <a:prstGeom prst="rect">
            <a:avLst/>
          </a:prstGeom>
          <a:solidFill>
            <a:srgbClr val="8A7561"/>
          </a:solidFill>
          <a:ln w="25400">
            <a:solidFill>
              <a:srgbClr val="C08A3E"/>
            </a:solidFill>
            <a:prstDash val="solid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000" b="1" noProof="0" dirty="0">
                <a:solidFill>
                  <a:srgbClr val="C0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DILEMA</a:t>
            </a:r>
            <a:endParaRPr lang="es-ES_tradnl" sz="1000" noProof="0" dirty="0"/>
          </a:p>
        </p:txBody>
      </p:sp>
      <p:sp>
        <p:nvSpPr>
          <p:cNvPr id="6" name="Shape 4"/>
          <p:cNvSpPr/>
          <p:nvPr/>
        </p:nvSpPr>
        <p:spPr>
          <a:xfrm>
            <a:off x="640080" y="1737360"/>
            <a:ext cx="3566160" cy="1188720"/>
          </a:xfrm>
          <a:prstGeom prst="rect">
            <a:avLst/>
          </a:prstGeom>
          <a:solidFill>
            <a:srgbClr val="D9D9D9"/>
          </a:solidFill>
          <a:ln w="25400">
            <a:solidFill>
              <a:srgbClr val="C08A3E"/>
            </a:solidFill>
            <a:prstDash val="dash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[FOTO: </a:t>
            </a:r>
            <a:r>
              <a:rPr lang="es-ES_tradnl" sz="700" i="1" noProof="0" dirty="0" err="1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Transicion</a:t>
            </a: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s-ES_tradnl" sz="700" i="1" noProof="0" dirty="0" err="1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energetica</a:t>
            </a: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 Crisis </a:t>
            </a:r>
            <a:r>
              <a:rPr lang="es-ES_tradnl" sz="700" i="1" noProof="0" dirty="0" err="1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climatica</a:t>
            </a: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 Nuevos mercados]</a:t>
            </a:r>
            <a:endParaRPr lang="es-ES_tradnl" sz="700" noProof="0" dirty="0"/>
          </a:p>
        </p:txBody>
      </p:sp>
      <p:sp>
        <p:nvSpPr>
          <p:cNvPr id="8" name="Text 6"/>
          <p:cNvSpPr/>
          <p:nvPr/>
        </p:nvSpPr>
        <p:spPr>
          <a:xfrm>
            <a:off x="640080" y="3063240"/>
            <a:ext cx="356616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8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Transición energética (renovables vs carbón)</a:t>
            </a:r>
            <a:endParaRPr lang="es-ES_tradnl" sz="800" noProof="0" dirty="0"/>
          </a:p>
          <a:p>
            <a:pPr marL="0" indent="0">
              <a:buNone/>
            </a:pPr>
            <a:r>
              <a:rPr lang="es-ES_tradnl" sz="8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Talento joven exige sostenibilidad</a:t>
            </a:r>
            <a:endParaRPr lang="es-ES_tradnl" sz="800" noProof="0" dirty="0"/>
          </a:p>
          <a:p>
            <a:pPr marL="0" indent="0">
              <a:buNone/>
            </a:pPr>
            <a:r>
              <a:rPr lang="es-ES_tradnl" sz="8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Mercados globales exigen ESG</a:t>
            </a:r>
            <a:endParaRPr lang="es-ES_tradnl" sz="800" noProof="0" dirty="0"/>
          </a:p>
          <a:p>
            <a:pPr marL="0" indent="0">
              <a:buNone/>
            </a:pPr>
            <a:r>
              <a:rPr lang="es-ES_tradnl" sz="8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IA y automatización</a:t>
            </a:r>
            <a:endParaRPr lang="es-ES_tradnl" sz="800" noProof="0" dirty="0"/>
          </a:p>
        </p:txBody>
      </p:sp>
      <p:sp>
        <p:nvSpPr>
          <p:cNvPr id="9" name="Shape 7"/>
          <p:cNvSpPr/>
          <p:nvPr/>
        </p:nvSpPr>
        <p:spPr>
          <a:xfrm>
            <a:off x="4754880" y="1188720"/>
            <a:ext cx="3931920" cy="3520440"/>
          </a:xfrm>
          <a:prstGeom prst="rect">
            <a:avLst/>
          </a:prstGeom>
          <a:solidFill>
            <a:srgbClr val="8A7561"/>
          </a:solidFill>
          <a:ln w="381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10" name="Text 8"/>
          <p:cNvSpPr/>
          <p:nvPr/>
        </p:nvSpPr>
        <p:spPr>
          <a:xfrm>
            <a:off x="4937760" y="137160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000" b="1" noProof="0" dirty="0">
                <a:solidFill>
                  <a:srgbClr val="70AD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OPORTUNIDAD</a:t>
            </a:r>
            <a:endParaRPr lang="es-ES_tradnl" sz="1000" noProof="0" dirty="0"/>
          </a:p>
        </p:txBody>
      </p:sp>
      <p:sp>
        <p:nvSpPr>
          <p:cNvPr id="11" name="Shape 9"/>
          <p:cNvSpPr/>
          <p:nvPr/>
        </p:nvSpPr>
        <p:spPr>
          <a:xfrm>
            <a:off x="4937760" y="1737360"/>
            <a:ext cx="3566160" cy="1188720"/>
          </a:xfrm>
          <a:prstGeom prst="rect">
            <a:avLst/>
          </a:prstGeom>
          <a:solidFill>
            <a:srgbClr val="D9D9D9"/>
          </a:solidFill>
          <a:ln w="25400">
            <a:solidFill>
              <a:srgbClr val="C08A3E"/>
            </a:solidFill>
            <a:prstDash val="dash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12" name="Text 10"/>
          <p:cNvSpPr/>
          <p:nvPr/>
        </p:nvSpPr>
        <p:spPr>
          <a:xfrm>
            <a:off x="5029200" y="210312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[FOTO: Empresas sustentables creciendo | Nuevas industrias verdes | Talento </a:t>
            </a:r>
            <a:r>
              <a:rPr lang="es-ES_tradnl" sz="700" i="1" noProof="0" dirty="0" err="1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atraido</a:t>
            </a:r>
            <a:r>
              <a:rPr lang="es-ES_tradnl" sz="700" i="1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</a:t>
            </a:r>
            <a:endParaRPr lang="es-ES_tradnl" sz="700" noProof="0" dirty="0"/>
          </a:p>
        </p:txBody>
      </p:sp>
      <p:sp>
        <p:nvSpPr>
          <p:cNvPr id="13" name="Text 11"/>
          <p:cNvSpPr/>
          <p:nvPr/>
        </p:nvSpPr>
        <p:spPr>
          <a:xfrm>
            <a:off x="4937760" y="3063240"/>
            <a:ext cx="356616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8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Quienes ANTICIPAN sostenibilidad	:</a:t>
            </a:r>
            <a:endParaRPr lang="es-ES_tradnl" sz="800" noProof="0" dirty="0"/>
          </a:p>
          <a:p>
            <a:pPr marL="0" indent="0">
              <a:buNone/>
            </a:pPr>
            <a:r>
              <a:rPr lang="es-ES_tradnl" sz="8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Acceden a talento joven</a:t>
            </a:r>
            <a:endParaRPr lang="es-ES_tradnl" sz="800" noProof="0" dirty="0"/>
          </a:p>
          <a:p>
            <a:pPr marL="0" indent="0">
              <a:buNone/>
            </a:pPr>
            <a:r>
              <a:rPr lang="es-ES_tradnl" sz="8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Acceden a mercados premium</a:t>
            </a:r>
            <a:endParaRPr lang="es-ES_tradnl" sz="800" noProof="0" dirty="0"/>
          </a:p>
          <a:p>
            <a:pPr marL="0" indent="0">
              <a:buNone/>
            </a:pPr>
            <a:r>
              <a:rPr lang="es-ES_tradnl" sz="8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Acceden a financiamiento verde</a:t>
            </a:r>
            <a:endParaRPr lang="es-ES_tradnl" sz="800" noProof="0" dirty="0"/>
          </a:p>
          <a:p>
            <a:pPr marL="0" indent="0">
              <a:buNone/>
            </a:pPr>
            <a:r>
              <a:rPr lang="es-ES_tradnl" sz="800" noProof="0" dirty="0">
                <a:solidFill>
                  <a:srgbClr val="F3E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Crecen MÁS porque son eficientes</a:t>
            </a:r>
            <a:endParaRPr lang="es-ES_tradnl" sz="800" noProof="0" dirty="0"/>
          </a:p>
        </p:txBody>
      </p:sp>
      <p:sp>
        <p:nvSpPr>
          <p:cNvPr id="14" name="Text 12"/>
          <p:cNvSpPr/>
          <p:nvPr/>
        </p:nvSpPr>
        <p:spPr>
          <a:xfrm>
            <a:off x="457200" y="4892040"/>
            <a:ext cx="822960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800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 José Cumplido · Historiadora</a:t>
            </a:r>
            <a:endParaRPr lang="es-ES_tradnl" sz="800" noProof="0" dirty="0"/>
          </a:p>
        </p:txBody>
      </p:sp>
      <p:pic>
        <p:nvPicPr>
          <p:cNvPr id="15" name="Imagen 14" descr="Los desafíos clave de la transición energética que tiene Chile - Reporte  Minero | El portal de minería en Chile">
            <a:extLst>
              <a:ext uri="{FF2B5EF4-FFF2-40B4-BE49-F238E27FC236}">
                <a16:creationId xmlns:a16="http://schemas.microsoft.com/office/drawing/2014/main" id="{3AF4CC92-16A5-0BAD-9588-7C6A2EB3C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1713869"/>
            <a:ext cx="3604744" cy="169148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6D2D8AF-8273-66D6-2977-2A970523B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59" y="1624085"/>
            <a:ext cx="3693861" cy="17981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1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731520"/>
            <a:ext cx="914400" cy="73152"/>
          </a:xfrm>
          <a:prstGeom prst="rect">
            <a:avLst/>
          </a:prstGeom>
          <a:solidFill>
            <a:srgbClr val="70AD47"/>
          </a:solidFill>
          <a:ln/>
        </p:spPr>
        <p:txBody>
          <a:bodyPr/>
          <a:lstStyle/>
          <a:p>
            <a:endParaRPr lang="es-ES_tradnl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1100" b="1" noProof="0" dirty="0">
                <a:solidFill>
                  <a:srgbClr val="70AD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SOSTENIBILIDAD NO ES FRENO. ES EL MOTOR DE CRECIMIENTO.</a:t>
            </a:r>
            <a:endParaRPr lang="es-ES_tradnl" sz="1100" noProof="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4114800" cy="3520440"/>
          </a:xfrm>
          <a:prstGeom prst="rect">
            <a:avLst/>
          </a:prstGeom>
          <a:solidFill>
            <a:srgbClr val="D9D9D9"/>
          </a:solidFill>
          <a:ln w="25400">
            <a:solidFill>
              <a:srgbClr val="C08A3E"/>
            </a:solidFill>
            <a:prstDash val="dash"/>
          </a:ln>
        </p:spPr>
        <p:txBody>
          <a:bodyPr/>
          <a:lstStyle/>
          <a:p>
            <a:endParaRPr lang="es-ES_tradnl" noProof="0" dirty="0"/>
          </a:p>
        </p:txBody>
      </p:sp>
      <p:sp>
        <p:nvSpPr>
          <p:cNvPr id="7" name="Text 5"/>
          <p:cNvSpPr/>
          <p:nvPr/>
        </p:nvSpPr>
        <p:spPr>
          <a:xfrm>
            <a:off x="4937760" y="137160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900" b="1" noProof="0" dirty="0">
                <a:solidFill>
                  <a:srgbClr val="70AD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Ochagavía en 1850 no tenia miedo de que el vino no creciera al mismo ritmo que el el negocio del salitre. </a:t>
            </a:r>
            <a:endParaRPr lang="es-ES_tradnl" sz="900" noProof="0" dirty="0"/>
          </a:p>
        </p:txBody>
      </p:sp>
      <p:sp>
        <p:nvSpPr>
          <p:cNvPr id="8" name="Text 6"/>
          <p:cNvSpPr/>
          <p:nvPr/>
        </p:nvSpPr>
        <p:spPr>
          <a:xfrm>
            <a:off x="4937760" y="19202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900" b="1" noProof="0" dirty="0">
                <a:solidFill>
                  <a:srgbClr val="70AD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Cousiño no se preocupó por </a:t>
            </a:r>
            <a:r>
              <a:rPr lang="es-ES_tradnl" sz="900" b="1" dirty="0">
                <a:solidFill>
                  <a:srgbClr val="70AD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riesgo de diversificar. Lo hizo.</a:t>
            </a:r>
            <a:endParaRPr lang="es-ES_tradnl" sz="900" noProof="0" dirty="0"/>
          </a:p>
        </p:txBody>
      </p:sp>
      <p:sp>
        <p:nvSpPr>
          <p:cNvPr id="9" name="Text 7"/>
          <p:cNvSpPr/>
          <p:nvPr/>
        </p:nvSpPr>
        <p:spPr>
          <a:xfrm>
            <a:off x="4937760" y="237744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900" b="1" noProof="0" dirty="0">
                <a:solidFill>
                  <a:srgbClr val="70AD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Isidora Goyenechea no temió perder su fortuna al construir viviendas para sus trabajadores. </a:t>
            </a:r>
            <a:endParaRPr lang="es-ES_tradnl" sz="900" noProof="0" dirty="0"/>
          </a:p>
        </p:txBody>
      </p:sp>
      <p:sp>
        <p:nvSpPr>
          <p:cNvPr id="11" name="Text 9"/>
          <p:cNvSpPr/>
          <p:nvPr/>
        </p:nvSpPr>
        <p:spPr>
          <a:xfrm>
            <a:off x="4738063" y="326898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ES_tradnl" sz="1200" b="1" noProof="0" dirty="0">
                <a:solidFill>
                  <a:srgbClr val="70AD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 turno es AHORA.</a:t>
            </a:r>
            <a:endParaRPr lang="es-ES_tradnl" sz="1200" noProof="0" dirty="0"/>
          </a:p>
        </p:txBody>
      </p:sp>
      <p:sp>
        <p:nvSpPr>
          <p:cNvPr id="12" name="Text 10"/>
          <p:cNvSpPr/>
          <p:nvPr/>
        </p:nvSpPr>
        <p:spPr>
          <a:xfrm>
            <a:off x="457200" y="4892040"/>
            <a:ext cx="822960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ES_tradnl" sz="800" noProof="0" dirty="0" err="1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</a:t>
            </a:r>
            <a:r>
              <a:rPr lang="es-ES_tradnl" sz="800" noProof="0" dirty="0">
                <a:solidFill>
                  <a:srgbClr val="8A7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José Cumplido · Historiadora</a:t>
            </a:r>
            <a:endParaRPr lang="es-ES_tradnl" sz="800" noProof="0" dirty="0"/>
          </a:p>
        </p:txBody>
      </p:sp>
      <p:pic>
        <p:nvPicPr>
          <p:cNvPr id="13" name="Imagen 12" descr="La sustentabilidad y la empresa - CETYS Educación Continua">
            <a:extLst>
              <a:ext uri="{FF2B5EF4-FFF2-40B4-BE49-F238E27FC236}">
                <a16:creationId xmlns:a16="http://schemas.microsoft.com/office/drawing/2014/main" id="{DE3C6AC4-74B4-F0DF-9D96-9CA89DE67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61288"/>
            <a:ext cx="4114800" cy="35204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305</Words>
  <Application>Microsoft Office PowerPoint</Application>
  <PresentationFormat>Presentación en pantalla (16:9)</PresentationFormat>
  <Paragraphs>45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María José Cumplido</cp:lastModifiedBy>
  <cp:revision>5</cp:revision>
  <dcterms:created xsi:type="dcterms:W3CDTF">2026-09-28T20:48:52Z</dcterms:created>
  <dcterms:modified xsi:type="dcterms:W3CDTF">2026-09-29T18:23:26Z</dcterms:modified>
</cp:coreProperties>
</file>