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application/x-fontdata" Extension="fntdata"/>
  <Default ContentType="image/jpeg" Extension="jpg"/>
  <Default ContentType="video/mp4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3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20" r:id="rId9"/>
    <p:sldId id="321" r:id="rId10"/>
    <p:sldId id="323" r:id="rId11"/>
    <p:sldId id="324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idact Gothic" panose="020B0604020202020204" charset="0"/>
      <p:regular r:id="rId18"/>
    </p:embeddedFont>
    <p:embeddedFont>
      <p:font typeface="Questrial" panose="020B0604020202020204" charset="0"/>
      <p:regular r:id="rId19"/>
    </p:embeddedFont>
    <p:embeddedFont>
      <p:font typeface="Julius Sans One" panose="020B0604020202020204" charset="0"/>
      <p:regular r:id="rId20"/>
    </p:embeddedFont>
    <p:embeddedFont>
      <p:font typeface="Ubuntu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468" userDrawn="1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E02FC3-D441-4BA8-B60E-123F779E9249}">
  <a:tblStyle styleId="{FAE02FC3-D441-4BA8-B60E-123F779E92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/>
    <p:restoredTop sz="94690"/>
  </p:normalViewPr>
  <p:slideViewPr>
    <p:cSldViewPr snapToGrid="0">
      <p:cViewPr varScale="1">
        <p:scale>
          <a:sx n="83" d="100"/>
          <a:sy n="83" d="100"/>
        </p:scale>
        <p:origin x="684" y="90"/>
      </p:cViewPr>
      <p:guideLst>
        <p:guide pos="446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f4bd20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91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f4bd20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35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1249ffcf0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1249ffcf0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36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1249ffcf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1249ffcf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39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a1249ffcf0_1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a1249ffcf0_1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9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00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98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58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06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f2cce1e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2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537625" y="711975"/>
            <a:ext cx="7035600" cy="32772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255025"/>
            <a:ext cx="4322700" cy="3891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034200" y="0"/>
            <a:ext cx="10867800" cy="5143500"/>
          </a:xfrm>
          <a:prstGeom prst="triangle">
            <a:avLst>
              <a:gd name="adj" fmla="val 4985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Julius Sans One"/>
              <a:buNone/>
              <a:defRPr sz="4000" b="1">
                <a:solidFill>
                  <a:schemeClr val="lt1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99250" y="41543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 " type="twoColTx">
  <p:cSld name="TITLE_AND_TWO_COLUMNS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833927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209273" y="2641577"/>
            <a:ext cx="31008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554977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5930323" y="1985760"/>
            <a:ext cx="1658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3588450" y="-22625"/>
            <a:ext cx="1967100" cy="885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05050" y="1840500"/>
            <a:ext cx="7533900" cy="14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6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5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-50" y="5600"/>
            <a:ext cx="9144000" cy="5143500"/>
          </a:xfrm>
          <a:prstGeom prst="rect">
            <a:avLst/>
          </a:prstGeom>
          <a:solidFill>
            <a:schemeClr val="lt1">
              <a:alpha val="235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4312400" y="3669275"/>
            <a:ext cx="4886400" cy="105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4572000" y="3729575"/>
            <a:ext cx="38589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/>
          <p:nvPr/>
        </p:nvSpPr>
        <p:spPr>
          <a:xfrm rot="5400000">
            <a:off x="-341212" y="-788137"/>
            <a:ext cx="3405900" cy="3302400"/>
          </a:xfrm>
          <a:prstGeom prst="rtTriangl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2" name="Google Shape;52;p10"/>
          <p:cNvSpPr/>
          <p:nvPr/>
        </p:nvSpPr>
        <p:spPr>
          <a:xfrm rot="5400000">
            <a:off x="-436462" y="-1007212"/>
            <a:ext cx="3405900" cy="3302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5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 rot="10800000">
            <a:off x="-19875" y="-19325"/>
            <a:ext cx="9203100" cy="5162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638800"/>
            <a:ext cx="7717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713250" y="2706376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bg>
      <p:bgPr>
        <a:solidFill>
          <a:schemeClr val="accent5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4796125" y="-217575"/>
            <a:ext cx="4347900" cy="561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842850" y="539500"/>
            <a:ext cx="800100" cy="857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●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Questrial"/>
              <a:buChar char="○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Questrial"/>
              <a:buChar char="■"/>
              <a:defRPr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6" r:id="rId4"/>
    <p:sldLayoutId id="2147483657" r:id="rId5"/>
    <p:sldLayoutId id="2147483658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<Relationships xmlns="http://schemas.openxmlformats.org/package/2006/relationships"><Relationship Id="rId3" Target="../slideLayouts/slideLayout3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6" Target="../media/image1.png" Type="http://schemas.openxmlformats.org/officeDocument/2006/relationships/image"/><Relationship Id="rId5" Target="../media/image10.jpeg" Type="http://schemas.openxmlformats.org/officeDocument/2006/relationships/image"/><Relationship Id="rId4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 ?><Relationships xmlns="http://schemas.openxmlformats.org/package/2006/relationships"><Relationship Id="rId3" Target="../media/image2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3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ctrTitle"/>
          </p:nvPr>
        </p:nvSpPr>
        <p:spPr>
          <a:xfrm>
            <a:off x="1806498" y="2198675"/>
            <a:ext cx="6321952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CL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CÓMO COMUNICAR Y </a:t>
            </a:r>
            <a:br>
              <a:rPr lang="es-CL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MEDIR EL </a:t>
            </a:r>
            <a:r>
              <a:rPr lang="es-CL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PROPÓSITO</a:t>
            </a:r>
          </a:p>
        </p:txBody>
      </p:sp>
      <p:sp>
        <p:nvSpPr>
          <p:cNvPr id="227" name="Google Shape;227;p36"/>
          <p:cNvSpPr txBox="1">
            <a:spLocks noGrp="1"/>
          </p:cNvSpPr>
          <p:nvPr>
            <p:ph type="subTitle" idx="1"/>
          </p:nvPr>
        </p:nvSpPr>
        <p:spPr>
          <a:xfrm>
            <a:off x="4299250" y="3576925"/>
            <a:ext cx="3829200" cy="825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Maribel Vidal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VP de </a:t>
            </a:r>
            <a:r>
              <a:rPr lang="en" dirty="0" err="1">
                <a:latin typeface="Calibri" panose="020F0502020204030204" pitchFamily="34" charset="0"/>
                <a:cs typeface="Calibri" panose="020F0502020204030204" pitchFamily="34" charset="0"/>
              </a:rPr>
              <a:t>Planificación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Estratégica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 err="1">
                <a:latin typeface="Calibri" panose="020F0502020204030204" pitchFamily="34" charset="0"/>
                <a:cs typeface="Calibri" panose="020F0502020204030204" pitchFamily="34" charset="0"/>
              </a:rPr>
              <a:t>McCANN</a:t>
            </a: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 Santiago</a:t>
            </a: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08.06.2021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8" name="Google Shape;228;p36"/>
          <p:cNvCxnSpPr/>
          <p:nvPr/>
        </p:nvCxnSpPr>
        <p:spPr>
          <a:xfrm>
            <a:off x="7393186" y="346074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23C31549-8F0B-6249-B05C-B893C17D45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278841" y="4963140"/>
            <a:ext cx="586317" cy="10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KEA ThisAbles- The Project" descr="IKEA ThisAbles- The Project">
            <a:hlinkClick r:id="" action="ppaction://media"/>
            <a:extLst>
              <a:ext uri="{FF2B5EF4-FFF2-40B4-BE49-F238E27FC236}">
                <a16:creationId xmlns:a16="http://schemas.microsoft.com/office/drawing/2014/main" id="{48F318D2-63E5-E244-8A57-ADA238B21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042" y="657024"/>
            <a:ext cx="6807913" cy="38294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61CB32-8AB2-E24A-AD2A-5CC1226C4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65B1F0-AC05-2448-B02C-E25DD1AF935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4278841" y="4963140"/>
            <a:ext cx="586317" cy="1060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65659A-DB09-FE4B-8839-3FD49AF60350}"/>
              </a:ext>
            </a:extLst>
          </p:cNvPr>
          <p:cNvSpPr/>
          <p:nvPr/>
        </p:nvSpPr>
        <p:spPr>
          <a:xfrm>
            <a:off x="0" y="26470"/>
            <a:ext cx="69476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/>
            <a:r>
              <a:rPr lang="en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Propósito</a:t>
            </a:r>
            <a:r>
              <a:rPr lang="en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Ikea:</a:t>
            </a:r>
            <a:r>
              <a:rPr lang="e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Crear una mejor vida cotidiana para la mayoría de la gente. </a:t>
            </a:r>
            <a:endParaRPr lang="en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ctrTitle"/>
          </p:nvPr>
        </p:nvSpPr>
        <p:spPr>
          <a:xfrm>
            <a:off x="3805750" y="2198675"/>
            <a:ext cx="43227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¡Gracias!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B0D777-A763-E04F-A93C-F8A5D1DB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841" y="4963140"/>
            <a:ext cx="586317" cy="1060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20341D-2B66-6D46-A2C9-A9059C49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278841" y="4963140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E557196-3C77-1149-9196-A5D05E71BDBF}"/>
              </a:ext>
            </a:extLst>
          </p:cNvPr>
          <p:cNvGrpSpPr/>
          <p:nvPr/>
        </p:nvGrpSpPr>
        <p:grpSpPr>
          <a:xfrm>
            <a:off x="1444965" y="769216"/>
            <a:ext cx="6254069" cy="3605068"/>
            <a:chOff x="712788" y="769216"/>
            <a:chExt cx="6254069" cy="360506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87C08F4-9C3E-3941-AC23-7337FF3A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88" y="769216"/>
              <a:ext cx="5747646" cy="3605068"/>
            </a:xfrm>
            <a:prstGeom prst="rect">
              <a:avLst/>
            </a:prstGeom>
          </p:spPr>
        </p:pic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C734853A-1F6E-044F-A6C0-571A49471B49}"/>
                </a:ext>
              </a:extLst>
            </p:cNvPr>
            <p:cNvCxnSpPr/>
            <p:nvPr/>
          </p:nvCxnSpPr>
          <p:spPr>
            <a:xfrm>
              <a:off x="2838994" y="1828800"/>
              <a:ext cx="2238103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67D04E8-BC87-EA4E-AC42-9A98C151894D}"/>
                </a:ext>
              </a:extLst>
            </p:cNvPr>
            <p:cNvSpPr txBox="1"/>
            <p:nvPr/>
          </p:nvSpPr>
          <p:spPr>
            <a:xfrm>
              <a:off x="5172891" y="1474857"/>
              <a:ext cx="1793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000" b="1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GANEN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DBD65C32-2E35-1B47-A6BF-F796441B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272E2F-3F6D-FF44-B041-901908B5678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278841" y="4963140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o que ofrece la marca">
            <a:extLst>
              <a:ext uri="{FF2B5EF4-FFF2-40B4-BE49-F238E27FC236}">
                <a16:creationId xmlns:a16="http://schemas.microsoft.com/office/drawing/2014/main" id="{CBC8A1D3-0CBF-0446-AFEA-8FAD265FB3E9}"/>
              </a:ext>
            </a:extLst>
          </p:cNvPr>
          <p:cNvSpPr txBox="1"/>
          <p:nvPr/>
        </p:nvSpPr>
        <p:spPr>
          <a:xfrm>
            <a:off x="2634154" y="2115787"/>
            <a:ext cx="1590246" cy="101565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1828432"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que </a:t>
            </a:r>
            <a:endParaRPr lang="es-E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828432"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s-E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marca</a:t>
            </a:r>
          </a:p>
          <a:p>
            <a:pPr defTabSz="1828432"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ofrece</a:t>
            </a:r>
            <a:endParaRPr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Lo que el mundo necesita">
            <a:extLst>
              <a:ext uri="{FF2B5EF4-FFF2-40B4-BE49-F238E27FC236}">
                <a16:creationId xmlns:a16="http://schemas.microsoft.com/office/drawing/2014/main" id="{61289D5A-EEA3-A64F-B039-7D217AF0A70B}"/>
              </a:ext>
            </a:extLst>
          </p:cNvPr>
          <p:cNvSpPr txBox="1"/>
          <p:nvPr/>
        </p:nvSpPr>
        <p:spPr>
          <a:xfrm>
            <a:off x="4520240" y="2115787"/>
            <a:ext cx="1970962" cy="101565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algn="r" defTabSz="1828432">
              <a:lnSpc>
                <a:spcPct val="100000"/>
              </a:lnSpc>
              <a:spcBef>
                <a:spcPts val="0"/>
              </a:spcBef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000" b="1" spc="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Lo que </a:t>
            </a:r>
            <a:endParaRPr lang="es-ES" sz="2000" b="1" spc="4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  <a:p>
            <a:pPr algn="r" defTabSz="1828432">
              <a:lnSpc>
                <a:spcPct val="100000"/>
              </a:lnSpc>
              <a:spcBef>
                <a:spcPts val="0"/>
              </a:spcBef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000" b="1" spc="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el </a:t>
            </a:r>
            <a:r>
              <a:rPr sz="2000" b="1" spc="400" dirty="0" err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mundo</a:t>
            </a:r>
            <a:r>
              <a:rPr sz="2000" b="1" spc="4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 </a:t>
            </a:r>
            <a:r>
              <a:rPr sz="2000" b="1" spc="400" dirty="0" err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Ubuntu"/>
              </a:rPr>
              <a:t>necesita</a:t>
            </a:r>
            <a:endParaRPr lang="es-ES" sz="2000" b="1" spc="4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Ubuntu"/>
            </a:endParaRPr>
          </a:p>
        </p:txBody>
      </p:sp>
      <p:sp>
        <p:nvSpPr>
          <p:cNvPr id="19" name="PROPÓSITO">
            <a:extLst>
              <a:ext uri="{FF2B5EF4-FFF2-40B4-BE49-F238E27FC236}">
                <a16:creationId xmlns:a16="http://schemas.microsoft.com/office/drawing/2014/main" id="{574C39A2-D0B4-204E-9FF4-832745B7B9D9}"/>
              </a:ext>
            </a:extLst>
          </p:cNvPr>
          <p:cNvSpPr txBox="1"/>
          <p:nvPr/>
        </p:nvSpPr>
        <p:spPr>
          <a:xfrm>
            <a:off x="3287905" y="3849735"/>
            <a:ext cx="2568189" cy="46166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1828432">
              <a:lnSpc>
                <a:spcPct val="100000"/>
              </a:lnSpc>
              <a:spcBef>
                <a:spcPts val="0"/>
              </a:spcBef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4000" spc="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s-CL" sz="2400" b="1" dirty="0">
                <a:solidFill>
                  <a:schemeClr val="accent5"/>
                </a:solidFill>
                <a:latin typeface="Ubuntu"/>
              </a:rPr>
              <a:t>PROPÓSITO</a:t>
            </a:r>
          </a:p>
        </p:txBody>
      </p:sp>
      <p:sp>
        <p:nvSpPr>
          <p:cNvPr id="20" name="Círculo">
            <a:extLst>
              <a:ext uri="{FF2B5EF4-FFF2-40B4-BE49-F238E27FC236}">
                <a16:creationId xmlns:a16="http://schemas.microsoft.com/office/drawing/2014/main" id="{090A4942-8BB6-814F-B9CD-6130E48EF827}"/>
              </a:ext>
            </a:extLst>
          </p:cNvPr>
          <p:cNvSpPr/>
          <p:nvPr/>
        </p:nvSpPr>
        <p:spPr>
          <a:xfrm>
            <a:off x="2506138" y="1481702"/>
            <a:ext cx="2288762" cy="2288762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Figura">
            <a:extLst>
              <a:ext uri="{FF2B5EF4-FFF2-40B4-BE49-F238E27FC236}">
                <a16:creationId xmlns:a16="http://schemas.microsoft.com/office/drawing/2014/main" id="{FE1D9940-4665-3046-8BFD-A95E17E09AD6}"/>
              </a:ext>
            </a:extLst>
          </p:cNvPr>
          <p:cNvSpPr/>
          <p:nvPr/>
        </p:nvSpPr>
        <p:spPr>
          <a:xfrm>
            <a:off x="4349100" y="1941888"/>
            <a:ext cx="445801" cy="136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1" h="21600" extrusionOk="0">
                <a:moveTo>
                  <a:pt x="10681" y="0"/>
                </a:moveTo>
                <a:cubicBezTo>
                  <a:pt x="17450" y="3052"/>
                  <a:pt x="21182" y="6754"/>
                  <a:pt x="21336" y="10572"/>
                </a:cubicBezTo>
                <a:cubicBezTo>
                  <a:pt x="21497" y="14542"/>
                  <a:pt x="17787" y="18419"/>
                  <a:pt x="10781" y="21600"/>
                </a:cubicBezTo>
                <a:cubicBezTo>
                  <a:pt x="3690" y="18446"/>
                  <a:pt x="-103" y="14580"/>
                  <a:pt x="2" y="10614"/>
                </a:cubicBezTo>
                <a:cubicBezTo>
                  <a:pt x="103" y="6779"/>
                  <a:pt x="3848" y="3057"/>
                  <a:pt x="10681" y="0"/>
                </a:cubicBezTo>
                <a:close/>
              </a:path>
            </a:pathLst>
          </a:custGeom>
          <a:solidFill>
            <a:schemeClr val="accent5"/>
          </a:solidFill>
          <a:ln w="254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Línea">
            <a:extLst>
              <a:ext uri="{FF2B5EF4-FFF2-40B4-BE49-F238E27FC236}">
                <a16:creationId xmlns:a16="http://schemas.microsoft.com/office/drawing/2014/main" id="{0B412958-A403-984A-BD76-D05F83FA2BCD}"/>
              </a:ext>
            </a:extLst>
          </p:cNvPr>
          <p:cNvSpPr/>
          <p:nvPr/>
        </p:nvSpPr>
        <p:spPr>
          <a:xfrm>
            <a:off x="4572001" y="2646580"/>
            <a:ext cx="0" cy="1203155"/>
          </a:xfrm>
          <a:prstGeom prst="line">
            <a:avLst/>
          </a:prstGeom>
          <a:ln w="25400">
            <a:solidFill>
              <a:schemeClr val="tx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id="{A193B885-2FE6-CA43-91B9-B63261CDC7E1}"/>
              </a:ext>
            </a:extLst>
          </p:cNvPr>
          <p:cNvSpPr/>
          <p:nvPr/>
        </p:nvSpPr>
        <p:spPr>
          <a:xfrm>
            <a:off x="4349100" y="1481702"/>
            <a:ext cx="2288762" cy="2288762"/>
          </a:xfrm>
          <a:prstGeom prst="ellipse">
            <a:avLst/>
          </a:prstGeom>
          <a:ln w="25400">
            <a:solidFill>
              <a:schemeClr val="tx1"/>
            </a:solidFill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B2595AB-FDBE-B541-8E5C-CF04EA7D9A9C}"/>
              </a:ext>
            </a:extLst>
          </p:cNvPr>
          <p:cNvSpPr txBox="1"/>
          <p:nvPr/>
        </p:nvSpPr>
        <p:spPr>
          <a:xfrm>
            <a:off x="2896126" y="3948426"/>
            <a:ext cx="335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PROPÓSITO.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A5B5FD-EA7B-5C4A-B28A-4DB257ACB403}"/>
              </a:ext>
            </a:extLst>
          </p:cNvPr>
          <p:cNvSpPr txBox="1"/>
          <p:nvPr/>
        </p:nvSpPr>
        <p:spPr>
          <a:xfrm>
            <a:off x="712788" y="539750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MODELO</a:t>
            </a:r>
          </a:p>
          <a:p>
            <a:r>
              <a:rPr lang="es-ES_trad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PROPÓSITO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C7DB3EB-1EFA-EC44-9893-0DD77C95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28F303D-2987-A047-A1EE-07A468954703}"/>
              </a:ext>
            </a:extLst>
          </p:cNvPr>
          <p:cNvSpPr txBox="1"/>
          <p:nvPr/>
        </p:nvSpPr>
        <p:spPr>
          <a:xfrm>
            <a:off x="1704966" y="339863"/>
            <a:ext cx="57340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cuanto a lo que </a:t>
            </a:r>
            <a:b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mundo necesita, </a:t>
            </a:r>
          </a:p>
          <a:p>
            <a:pPr algn="ctr"/>
            <a: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espacios hay</a:t>
            </a:r>
            <a:b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las marcas?</a:t>
            </a:r>
          </a:p>
          <a:p>
            <a:pPr algn="ctr"/>
            <a:r>
              <a:rPr lang="es-ES_tradnl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(MW Truth Central)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8A7669-A50E-DB45-9241-4022448C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DIVERSIDAD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7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cada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10 chilenos cree que las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marcas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tienen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la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responsabilidad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promover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b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</a:b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la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diversidad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C9FB33F0-A736-5D4F-AC59-BA54B1F7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198" y="1470181"/>
            <a:ext cx="4236802" cy="22031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44867F2-CF9B-864A-AA98-D3ECD69F4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INCLUSIÓN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3224" y="2263300"/>
            <a:ext cx="3858775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7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cada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mujeres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chilenas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acuerdo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con la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frase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: “me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gustan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marcas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belleza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incluyen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mujeres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de 60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años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publicidad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520CC1EA-5B38-C649-AE14-5C8309E09A5C}"/>
              </a:ext>
            </a:extLst>
          </p:cNvPr>
          <p:cNvGrpSpPr/>
          <p:nvPr/>
        </p:nvGrpSpPr>
        <p:grpSpPr>
          <a:xfrm>
            <a:off x="5135168" y="165163"/>
            <a:ext cx="3614349" cy="4813174"/>
            <a:chOff x="5109882" y="165163"/>
            <a:chExt cx="3614349" cy="481317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B822060-3F62-C744-AF82-F6C28B9AE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6907" y="165163"/>
              <a:ext cx="2507324" cy="325023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743EFE9-05E7-754E-8037-23237C23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9882" y="3287486"/>
              <a:ext cx="3005957" cy="1690851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06D5D39A-658C-5B4F-BA6D-5A61014A4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EQUIDAD DE GÉNERO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3224" y="2263300"/>
            <a:ext cx="3778094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58% </a:t>
            </a: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Animar a hombres y mujeres trabajar más en conjunto.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57% Promover más mujeres a posiciones </a:t>
            </a:r>
            <a:b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de liderazgo.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50% Contratar más mujeres.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46% Evitar estereotipos en publicidad.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32% Poner mujeres en roles protagónicos.</a:t>
            </a: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AB04E49-3EC4-EF42-9990-F68B7092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83" y="1424298"/>
            <a:ext cx="3950930" cy="22903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D138DF-EED0-8645-89F9-6C0AFB9B6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APOYO LOCAL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3224" y="2263300"/>
            <a:ext cx="3622107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7 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cada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10 chilenos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dicen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prefer</a:t>
            </a:r>
            <a:r>
              <a:rPr lang="es-CL" b="1" dirty="0">
                <a:latin typeface="Calibri" panose="020F0502020204030204" pitchFamily="34" charset="0"/>
                <a:cs typeface="Calibri" panose="020F0502020204030204" pitchFamily="34" charset="0"/>
              </a:rPr>
              <a:t>ir comprar marcas que apoyan y promueven el desarrollo del país.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30DB62E3-D592-F54D-8D88-90CA6E9C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38" y="372885"/>
            <a:ext cx="3789118" cy="21313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288C69-BFE6-E64B-BEBF-2B72173FA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338" y="2639236"/>
            <a:ext cx="3789118" cy="21313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BC2C52-7E36-934B-ABBD-22771C55DD09}"/>
              </a:ext>
            </a:extLst>
          </p:cNvPr>
          <p:cNvSpPr txBox="1"/>
          <p:nvPr/>
        </p:nvSpPr>
        <p:spPr>
          <a:xfrm>
            <a:off x="3926541" y="18072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5787133-982E-C74B-B3E8-AA22BB336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13225" y="1440200"/>
            <a:ext cx="38589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MEJORAR EL MUNDO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713225" y="2263300"/>
            <a:ext cx="34008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El 81% de las personas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el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mundo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creen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que las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marcas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globales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tienen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el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poder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  <a:t> </a:t>
            </a:r>
            <a:b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Didact Gothic"/>
              </a:rPr>
            </a:b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mejorar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" b="1" dirty="0" err="1">
                <a:latin typeface="Calibri" panose="020F0502020204030204" pitchFamily="34" charset="0"/>
                <a:cs typeface="Calibri" panose="020F0502020204030204" pitchFamily="34" charset="0"/>
              </a:rPr>
              <a:t>mundo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Propósito</a:t>
            </a:r>
            <a:r>
              <a:rPr lang="en" u="sng" dirty="0">
                <a:latin typeface="Calibri" panose="020F0502020204030204" pitchFamily="34" charset="0"/>
                <a:cs typeface="Calibri" panose="020F0502020204030204" pitchFamily="34" charset="0"/>
              </a:rPr>
              <a:t> de Ikea: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i="1" dirty="0">
                <a:latin typeface="Calibri" panose="020F0502020204030204" pitchFamily="34" charset="0"/>
                <a:cs typeface="Calibri" panose="020F0502020204030204" pitchFamily="34" charset="0"/>
              </a:rPr>
              <a:t>Crear una mejor vida cotidiana para la mayoría de la gente. </a:t>
            </a:r>
            <a:endParaRPr lang="en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2" name="Google Shape;272;p40"/>
          <p:cNvCxnSpPr/>
          <p:nvPr/>
        </p:nvCxnSpPr>
        <p:spPr>
          <a:xfrm>
            <a:off x="814975" y="216803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0EA6E80A-430F-8847-8A9E-0D3CD317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803" y="1213360"/>
            <a:ext cx="3829090" cy="27122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3C821B-5B84-5D48-BA14-44CFB91F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13" y="4912898"/>
            <a:ext cx="586317" cy="1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ist Grayscale Pitch Deck by Slidesgo">
  <a:themeElements>
    <a:clrScheme name="Simple Light">
      <a:dk1>
        <a:srgbClr val="383838"/>
      </a:dk1>
      <a:lt1>
        <a:srgbClr val="EEEEEE"/>
      </a:lt1>
      <a:dk2>
        <a:srgbClr val="DBDBDB"/>
      </a:dk2>
      <a:lt2>
        <a:srgbClr val="929292"/>
      </a:lt2>
      <a:accent1>
        <a:srgbClr val="383838"/>
      </a:accent1>
      <a:accent2>
        <a:srgbClr val="383838"/>
      </a:accent2>
      <a:accent3>
        <a:srgbClr val="383838"/>
      </a:accent3>
      <a:accent4>
        <a:srgbClr val="383838"/>
      </a:accent4>
      <a:accent5>
        <a:srgbClr val="FFFFFF"/>
      </a:accent5>
      <a:accent6>
        <a:srgbClr val="FFFFFF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240</Words>
  <Application>Microsoft Office PowerPoint</Application>
  <PresentationFormat>On-screen Show (16:9)</PresentationFormat>
  <Paragraphs>38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Didact Gothic</vt:lpstr>
      <vt:lpstr>Questrial</vt:lpstr>
      <vt:lpstr>Arial</vt:lpstr>
      <vt:lpstr>Julius Sans One</vt:lpstr>
      <vt:lpstr>Ubuntu</vt:lpstr>
      <vt:lpstr>Minimalist Grayscale Pitch Deck by Slidesgo</vt:lpstr>
      <vt:lpstr>CÓMO COMUNICAR Y  MEDIR EL PROPÓSITO</vt:lpstr>
      <vt:lpstr>PowerPoint Presentation</vt:lpstr>
      <vt:lpstr>PowerPoint Presentation</vt:lpstr>
      <vt:lpstr>PowerPoint Presentation</vt:lpstr>
      <vt:lpstr>DIVERSIDAD</vt:lpstr>
      <vt:lpstr>INCLUSIÓN</vt:lpstr>
      <vt:lpstr>EQUIDAD DE GÉNERO</vt:lpstr>
      <vt:lpstr>APOYO LOCAL</vt:lpstr>
      <vt:lpstr>MEJORAR EL MUNDO</vt:lpstr>
      <vt:lpstr>PowerPoint Presentation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Vidal, Maribel (STG-MEW)</dc:creator>
  <cp:lastModifiedBy>Vidal, Maribel (STG-MEW)</cp:lastModifiedBy>
  <cp:revision>10</cp:revision>
  <dcterms:modified xsi:type="dcterms:W3CDTF">2021-06-07T22:01:02Z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11384054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