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6" r:id="rId2"/>
    <p:sldId id="597" r:id="rId3"/>
    <p:sldId id="719" r:id="rId4"/>
    <p:sldId id="720" r:id="rId5"/>
    <p:sldId id="721" r:id="rId6"/>
    <p:sldId id="722" r:id="rId7"/>
    <p:sldId id="723" r:id="rId8"/>
    <p:sldId id="725" r:id="rId9"/>
    <p:sldId id="724" r:id="rId10"/>
    <p:sldId id="726" r:id="rId11"/>
    <p:sldId id="728" r:id="rId12"/>
    <p:sldId id="72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Eugenia Silva Sepulveda" initials="MESS" lastIdx="0" clrIdx="0">
    <p:extLst>
      <p:ext uri="{19B8F6BF-5375-455C-9EA6-DF929625EA0E}">
        <p15:presenceInfo xmlns:p15="http://schemas.microsoft.com/office/powerpoint/2012/main" userId="ee974ea3205050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B00"/>
    <a:srgbClr val="EC9F06"/>
    <a:srgbClr val="00609C"/>
    <a:srgbClr val="F4313F"/>
    <a:srgbClr val="A0A0A0"/>
    <a:srgbClr val="F5A706"/>
    <a:srgbClr val="2AD2C5"/>
    <a:srgbClr val="604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3878" autoAdjust="0"/>
  </p:normalViewPr>
  <p:slideViewPr>
    <p:cSldViewPr snapToGrid="0" showGuides="1">
      <p:cViewPr varScale="1">
        <p:scale>
          <a:sx n="27" d="100"/>
          <a:sy n="27" d="100"/>
        </p:scale>
        <p:origin x="81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328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6AF6-0931-4073-A684-4CD5959A1678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0A01-22DF-4E25-B5BC-FD2FD55E1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23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0A01-22DF-4E25-B5BC-FD2FD55E1E6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82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ES" dirty="0"/>
              <a:t>Las tendencias históricas dan cuenta de un alza de las temperaturas de 0,2°C por década en el valle central y zona cordillerana.</a:t>
            </a:r>
          </a:p>
          <a:p>
            <a:pPr>
              <a:lnSpc>
                <a:spcPct val="120000"/>
              </a:lnSpc>
            </a:pPr>
            <a:r>
              <a:rPr lang="es-ES" dirty="0"/>
              <a:t>Los escenarios futuros estiman una reducción en las precipitaciones entre Atacama y Aysén entre un 5% y 15% entre 2031-2050. La tasa de recurrencia de mega sequías sería 5 veces mayor</a:t>
            </a:r>
          </a:p>
          <a:p>
            <a:pPr>
              <a:lnSpc>
                <a:spcPct val="120000"/>
              </a:lnSpc>
            </a:pPr>
            <a:r>
              <a:rPr lang="es-ES" dirty="0"/>
              <a:t>Los sectores más impactados serían: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Recursos Hídricos: Ej. Entre Coquimbo y Los Lagos se espera una diminución en la disponibilidad total de agua superficial y un adelantamiento en la ocurrencia de los caudales máximos a partir del derretimiento de nieve y hielo. </a:t>
            </a:r>
          </a:p>
          <a:p>
            <a:pPr lvl="1">
              <a:lnSpc>
                <a:spcPct val="120000"/>
              </a:lnSpc>
            </a:pPr>
            <a:r>
              <a:rPr lang="es-ES" dirty="0" err="1"/>
              <a:t>Silvoagropecuario</a:t>
            </a:r>
            <a:r>
              <a:rPr lang="es-ES" dirty="0"/>
              <a:t>: </a:t>
            </a:r>
            <a:r>
              <a:rPr lang="es-ES" dirty="0" err="1"/>
              <a:t>Ej</a:t>
            </a:r>
            <a:r>
              <a:rPr lang="es-ES" dirty="0"/>
              <a:t>: desplazamiento de las actuales zonas agroclimáticas hacia el sur. 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Energía: </a:t>
            </a:r>
            <a:r>
              <a:rPr lang="es-ES" dirty="0" err="1"/>
              <a:t>Ej</a:t>
            </a:r>
            <a:r>
              <a:rPr lang="es-ES" dirty="0"/>
              <a:t>: disminución en la generación hidroeléctrica de hasta un 30%.</a:t>
            </a:r>
          </a:p>
          <a:p>
            <a:pPr>
              <a:lnSpc>
                <a:spcPct val="120000"/>
              </a:lnSpc>
            </a:pPr>
            <a:r>
              <a:rPr lang="es-ES" dirty="0"/>
              <a:t>Se están comenzando a realizar análisis de cambios en eventos extremos (intensidad de precipitaciones, vientos, marejadas, incendios)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0A01-22DF-4E25-B5BC-FD2FD55E1E6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14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Cambios promedios en precipitación y temperatura al periodo 2030-2060. Resultado de ensamble de 20 GCM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- 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Precipitación: Las áreas achuradas corresponden a zonas en donde existe un alto nivel de incertidumbre respecto de la tendencia de cambio indicada por el color.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- 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Temperaturas: Las áreas achuradas corresponden a las zonas donde existe un alto nivel de incertidumbre respecto de que se produzca un aumento de 1°C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0A01-22DF-4E25-B5BC-FD2FD55E1E6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7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Ejemplos:</a:t>
            </a:r>
          </a:p>
          <a:p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Físicos asociados a un clima cambiante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Agudos: 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eventos extremos - aluviones, tormentas o inundaciones, además de eventos facilitados por cambios en el clima, como la incidencia de incendios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Crónicos: 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temperaturas consistentemente más altas o reducción persistentes de precipitaciones o aumento del nivel del mar. </a:t>
            </a:r>
          </a:p>
          <a:p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de Transición hacia una economía más </a:t>
            </a:r>
            <a:r>
              <a:rPr lang="es-E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resiliente</a:t>
            </a:r>
            <a:endParaRPr lang="es-E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de regulación o legales: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Nuevas regulaciones respecto de uso derechos de agua, restricción de descargas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tecnológicos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Tecnología eficiente en consumo de agua / energía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de Mercados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Cambios en patrones de consumo, costo de recursos (agua).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Riesgos Reputacionales: </a:t>
            </a:r>
            <a:r>
              <a:rPr lang="es-E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</a:t>
            </a:r>
            <a:r>
              <a: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Impactos en otros usuarios en territorio, imagen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0A01-22DF-4E25-B5BC-FD2FD55E1E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9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Junto con mencionar los objetivos del levantamiento de información, indicar los instrumentos:</a:t>
            </a:r>
          </a:p>
          <a:p>
            <a:pPr marL="171450" indent="-171450">
              <a:buFontTx/>
              <a:buChar char="-"/>
            </a:pPr>
            <a:r>
              <a:rPr lang="es-ES" dirty="0"/>
              <a:t>10 empresas con entrevista en profundidad</a:t>
            </a:r>
          </a:p>
          <a:p>
            <a:pPr marL="171450" indent="-171450">
              <a:buFontTx/>
              <a:buChar char="-"/>
            </a:pPr>
            <a:r>
              <a:rPr lang="es-ES" dirty="0"/>
              <a:t>26 empresas con revisión de sus reportes de sustentabilidad</a:t>
            </a:r>
          </a:p>
          <a:p>
            <a:pPr marL="171450" indent="-171450">
              <a:buFontTx/>
              <a:buChar char="-"/>
            </a:pPr>
            <a:r>
              <a:rPr lang="es-ES" dirty="0"/>
              <a:t>39 empresas con respuesta de encuesta online de gerencias y jefaturas técnicas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0A01-22DF-4E25-B5BC-FD2FD55E1E6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8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Junto con mencionar los objetivos del levantamiento de información, indicar los instrumentos:</a:t>
            </a:r>
          </a:p>
          <a:p>
            <a:pPr marL="171450" indent="-171450">
              <a:buFontTx/>
              <a:buChar char="-"/>
            </a:pPr>
            <a:r>
              <a:rPr lang="es-ES" dirty="0"/>
              <a:t>10 empresas con entrevista en profundidad</a:t>
            </a:r>
          </a:p>
          <a:p>
            <a:pPr marL="171450" indent="-171450">
              <a:buFontTx/>
              <a:buChar char="-"/>
            </a:pPr>
            <a:r>
              <a:rPr lang="es-ES" dirty="0"/>
              <a:t>26 empresas con revisión de sus reportes de sustentabilidad</a:t>
            </a:r>
          </a:p>
          <a:p>
            <a:pPr marL="171450" indent="-171450">
              <a:buFontTx/>
              <a:buChar char="-"/>
            </a:pPr>
            <a:r>
              <a:rPr lang="es-ES" dirty="0"/>
              <a:t>39 empresas con respuesta de encuesta online de gerencias y jefaturas técnicas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0A01-22DF-4E25-B5BC-FD2FD55E1E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5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15417"/>
            <a:ext cx="6858000" cy="330031"/>
          </a:xfrm>
        </p:spPr>
        <p:txBody>
          <a:bodyPr anchor="b">
            <a:normAutofit/>
          </a:bodyPr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TÍTULO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56454"/>
            <a:ext cx="6858000" cy="253553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Fecha</a:t>
            </a:r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6" y="1255649"/>
            <a:ext cx="3051295" cy="1248925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4118400" y="2481850"/>
            <a:ext cx="907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84" y="4713671"/>
            <a:ext cx="1178834" cy="243897"/>
          </a:xfrm>
          <a:prstGeom prst="rect">
            <a:avLst/>
          </a:prstGeom>
        </p:spPr>
      </p:pic>
      <p:sp>
        <p:nvSpPr>
          <p:cNvPr id="25" name="Marcador de texto 2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080677"/>
            <a:ext cx="6858000" cy="3006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 Black" panose="020B0A03030101060003" pitchFamily="34" charset="0"/>
              </a:defRPr>
            </a:lvl1pPr>
          </a:lstStyle>
          <a:p>
            <a:pPr lvl="0"/>
            <a:r>
              <a:rPr lang="es-ES" dirty="0"/>
              <a:t>TÍTULO 2</a:t>
            </a:r>
          </a:p>
        </p:txBody>
      </p:sp>
    </p:spTree>
    <p:extLst>
      <p:ext uri="{BB962C8B-B14F-4D97-AF65-F5344CB8AC3E}">
        <p14:creationId xmlns:p14="http://schemas.microsoft.com/office/powerpoint/2010/main" val="275830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84" y="4713671"/>
            <a:ext cx="1178834" cy="24389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76" y="1766681"/>
            <a:ext cx="3971195" cy="16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FC4E-60D5-4E84-9A29-B6193DCD34A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514A-7FC4-4D56-9980-CBE0625062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32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15417"/>
            <a:ext cx="6858000" cy="330031"/>
          </a:xfrm>
        </p:spPr>
        <p:txBody>
          <a:bodyPr anchor="b">
            <a:normAutofit/>
          </a:bodyPr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TÍTULO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56454"/>
            <a:ext cx="6858000" cy="253553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Fecha</a:t>
            </a:r>
            <a:endParaRPr lang="en-U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4118400" y="2481850"/>
            <a:ext cx="907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84" y="4713671"/>
            <a:ext cx="1178834" cy="243897"/>
          </a:xfrm>
          <a:prstGeom prst="rect">
            <a:avLst/>
          </a:prstGeom>
        </p:spPr>
      </p:pic>
      <p:sp>
        <p:nvSpPr>
          <p:cNvPr id="25" name="Marcador de texto 24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080677"/>
            <a:ext cx="6858000" cy="3006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 Black" panose="020B0A03030101060003" pitchFamily="34" charset="0"/>
              </a:defRPr>
            </a:lvl1pPr>
          </a:lstStyle>
          <a:p>
            <a:pPr lvl="0"/>
            <a:r>
              <a:rPr lang="es-ES" dirty="0"/>
              <a:t>TÍTULO 2</a:t>
            </a:r>
          </a:p>
        </p:txBody>
      </p:sp>
    </p:spTree>
    <p:extLst>
      <p:ext uri="{BB962C8B-B14F-4D97-AF65-F5344CB8AC3E}">
        <p14:creationId xmlns:p14="http://schemas.microsoft.com/office/powerpoint/2010/main" val="306610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05" y="88250"/>
            <a:ext cx="1151431" cy="471292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7812975" y="206731"/>
            <a:ext cx="0" cy="1862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8" y="5004830"/>
            <a:ext cx="440146" cy="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8" y="5004830"/>
            <a:ext cx="440146" cy="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3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05" y="88250"/>
            <a:ext cx="1151431" cy="471292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7812975" y="206731"/>
            <a:ext cx="0" cy="1862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8" y="5004830"/>
            <a:ext cx="440146" cy="83628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237445" y="594525"/>
            <a:ext cx="237056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6672" y="140060"/>
            <a:ext cx="7435424" cy="2541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es-ES" dirty="0"/>
              <a:t>TÍTULO PRINCIPAL</a:t>
            </a:r>
            <a:endParaRPr lang="en-US" dirty="0"/>
          </a:p>
        </p:txBody>
      </p:sp>
      <p:sp>
        <p:nvSpPr>
          <p:cNvPr id="19" name="Marcador de texto 24"/>
          <p:cNvSpPr>
            <a:spLocks noGrp="1"/>
          </p:cNvSpPr>
          <p:nvPr>
            <p:ph type="body" sz="quarter" idx="10" hasCustomPrompt="1"/>
          </p:nvPr>
        </p:nvSpPr>
        <p:spPr>
          <a:xfrm>
            <a:off x="156672" y="337613"/>
            <a:ext cx="7435424" cy="22192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s-ES" dirty="0"/>
              <a:t>TÍTULO - BAJADA</a:t>
            </a:r>
          </a:p>
        </p:txBody>
      </p:sp>
    </p:spTree>
    <p:extLst>
      <p:ext uri="{BB962C8B-B14F-4D97-AF65-F5344CB8AC3E}">
        <p14:creationId xmlns:p14="http://schemas.microsoft.com/office/powerpoint/2010/main" val="23962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8" y="5004830"/>
            <a:ext cx="440146" cy="83628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237445" y="594525"/>
            <a:ext cx="237056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6672" y="140060"/>
            <a:ext cx="7435424" cy="2541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es-ES" dirty="0"/>
              <a:t>TÍTULO PRINCIPAL</a:t>
            </a:r>
            <a:endParaRPr lang="en-US" dirty="0"/>
          </a:p>
        </p:txBody>
      </p:sp>
      <p:sp>
        <p:nvSpPr>
          <p:cNvPr id="19" name="Marcador de texto 24"/>
          <p:cNvSpPr>
            <a:spLocks noGrp="1"/>
          </p:cNvSpPr>
          <p:nvPr>
            <p:ph type="body" sz="quarter" idx="10" hasCustomPrompt="1"/>
          </p:nvPr>
        </p:nvSpPr>
        <p:spPr>
          <a:xfrm>
            <a:off x="156672" y="337613"/>
            <a:ext cx="7435424" cy="22192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s-ES" dirty="0"/>
              <a:t>TÍTULO - BAJADA</a:t>
            </a:r>
          </a:p>
        </p:txBody>
      </p:sp>
    </p:spTree>
    <p:extLst>
      <p:ext uri="{BB962C8B-B14F-4D97-AF65-F5344CB8AC3E}">
        <p14:creationId xmlns:p14="http://schemas.microsoft.com/office/powerpoint/2010/main" val="396482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313196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237445" y="2988492"/>
            <a:ext cx="237056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8" y="5004830"/>
            <a:ext cx="440146" cy="83628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186" y="3245476"/>
            <a:ext cx="3897083" cy="146819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/>
          </p:nvPr>
        </p:nvSpPr>
        <p:spPr>
          <a:xfrm>
            <a:off x="4892748" y="3245476"/>
            <a:ext cx="3897083" cy="146819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56672" y="2533956"/>
            <a:ext cx="7435424" cy="2541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es-ES" dirty="0"/>
              <a:t>TÍTULO PRINCIPAL</a:t>
            </a:r>
            <a:endParaRPr lang="en-US" dirty="0"/>
          </a:p>
        </p:txBody>
      </p:sp>
      <p:sp>
        <p:nvSpPr>
          <p:cNvPr id="20" name="Marcador de texto 24"/>
          <p:cNvSpPr>
            <a:spLocks noGrp="1"/>
          </p:cNvSpPr>
          <p:nvPr>
            <p:ph type="body" sz="quarter" idx="12" hasCustomPrompt="1"/>
          </p:nvPr>
        </p:nvSpPr>
        <p:spPr>
          <a:xfrm>
            <a:off x="156672" y="2731509"/>
            <a:ext cx="7435424" cy="22192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s-ES" dirty="0"/>
              <a:t>TÍTULO - BAJADA</a:t>
            </a:r>
          </a:p>
        </p:txBody>
      </p:sp>
    </p:spTree>
    <p:extLst>
      <p:ext uri="{BB962C8B-B14F-4D97-AF65-F5344CB8AC3E}">
        <p14:creationId xmlns:p14="http://schemas.microsoft.com/office/powerpoint/2010/main" val="52669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0"/>
          </p:nvPr>
        </p:nvSpPr>
        <p:spPr>
          <a:xfrm>
            <a:off x="0" y="2542"/>
            <a:ext cx="9144000" cy="51435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22965" y="2574292"/>
            <a:ext cx="7435424" cy="254190"/>
          </a:xfrm>
        </p:spPr>
        <p:txBody>
          <a:bodyPr>
            <a:noAutofit/>
          </a:bodyPr>
          <a:lstStyle>
            <a:lvl1pPr algn="ctr">
              <a:defRPr sz="1600" baseline="0">
                <a:solidFill>
                  <a:schemeClr val="bg1"/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es-ES" dirty="0"/>
              <a:t>TÍTULO PRINCIPAL</a:t>
            </a:r>
            <a:endParaRPr lang="en-US" dirty="0"/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4452765" y="2962551"/>
            <a:ext cx="23705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Marcador de texto 24"/>
          <p:cNvSpPr>
            <a:spLocks noGrp="1"/>
          </p:cNvSpPr>
          <p:nvPr>
            <p:ph type="body" sz="quarter" idx="12" hasCustomPrompt="1"/>
          </p:nvPr>
        </p:nvSpPr>
        <p:spPr>
          <a:xfrm>
            <a:off x="918682" y="2303502"/>
            <a:ext cx="7435424" cy="221929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s-ES" dirty="0"/>
              <a:t>TÍTULO - BAJADA</a:t>
            </a:r>
          </a:p>
        </p:txBody>
      </p:sp>
    </p:spTree>
    <p:extLst>
      <p:ext uri="{BB962C8B-B14F-4D97-AF65-F5344CB8AC3E}">
        <p14:creationId xmlns:p14="http://schemas.microsoft.com/office/powerpoint/2010/main" val="315903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05" y="88250"/>
            <a:ext cx="1151431" cy="471292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7812975" y="206731"/>
            <a:ext cx="0" cy="1862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8" y="5004830"/>
            <a:ext cx="440146" cy="83628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237445" y="594525"/>
            <a:ext cx="237056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>
            <a:off x="2049401" y="1805800"/>
            <a:ext cx="0" cy="15439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56672" y="140060"/>
            <a:ext cx="7435424" cy="2541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 Black" panose="020B0A03030101060003" pitchFamily="34" charset="0"/>
              </a:defRPr>
            </a:lvl1pPr>
          </a:lstStyle>
          <a:p>
            <a:r>
              <a:rPr lang="es-ES" dirty="0"/>
              <a:t>TÍTULO PRINCIPAL</a:t>
            </a:r>
            <a:endParaRPr lang="en-US" dirty="0"/>
          </a:p>
        </p:txBody>
      </p:sp>
      <p:sp>
        <p:nvSpPr>
          <p:cNvPr id="17" name="Marcador de texto 24"/>
          <p:cNvSpPr>
            <a:spLocks noGrp="1"/>
          </p:cNvSpPr>
          <p:nvPr>
            <p:ph type="body" sz="quarter" idx="10" hasCustomPrompt="1"/>
          </p:nvPr>
        </p:nvSpPr>
        <p:spPr>
          <a:xfrm>
            <a:off x="156672" y="337613"/>
            <a:ext cx="7435424" cy="22192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s-ES" dirty="0"/>
              <a:t>TÍTULO - BAJADA</a:t>
            </a:r>
          </a:p>
        </p:txBody>
      </p:sp>
      <p:sp>
        <p:nvSpPr>
          <p:cNvPr id="18" name="Marcador de texto 24"/>
          <p:cNvSpPr>
            <a:spLocks noGrp="1"/>
          </p:cNvSpPr>
          <p:nvPr>
            <p:ph type="body" sz="quarter" idx="11" hasCustomPrompt="1"/>
          </p:nvPr>
        </p:nvSpPr>
        <p:spPr>
          <a:xfrm>
            <a:off x="156672" y="2464929"/>
            <a:ext cx="1755841" cy="221929"/>
          </a:xfrm>
        </p:spPr>
        <p:txBody>
          <a:bodyPr>
            <a:no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60000"/>
                    <a:lumOff val="4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s-ES" dirty="0"/>
              <a:t>TÍTULO - BAJADA</a:t>
            </a:r>
          </a:p>
        </p:txBody>
      </p:sp>
    </p:spTree>
    <p:extLst>
      <p:ext uri="{BB962C8B-B14F-4D97-AF65-F5344CB8AC3E}">
        <p14:creationId xmlns:p14="http://schemas.microsoft.com/office/powerpoint/2010/main" val="11963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1DC7-DC91-4185-AF4E-8C0A35953B7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FBAF-AE6B-415A-8528-BF7196F64B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00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63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26" Type="http://schemas.openxmlformats.org/officeDocument/2006/relationships/image" Target="../media/image43.jpeg"/><Relationship Id="rId39" Type="http://schemas.openxmlformats.org/officeDocument/2006/relationships/image" Target="../media/image56.png"/><Relationship Id="rId3" Type="http://schemas.openxmlformats.org/officeDocument/2006/relationships/image" Target="../media/image8.png"/><Relationship Id="rId21" Type="http://schemas.openxmlformats.org/officeDocument/2006/relationships/image" Target="../media/image38.jpeg"/><Relationship Id="rId34" Type="http://schemas.openxmlformats.org/officeDocument/2006/relationships/image" Target="../media/image51.jpeg"/><Relationship Id="rId42" Type="http://schemas.openxmlformats.org/officeDocument/2006/relationships/image" Target="../media/image59.jpeg"/><Relationship Id="rId47" Type="http://schemas.openxmlformats.org/officeDocument/2006/relationships/image" Target="../media/image64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33" Type="http://schemas.openxmlformats.org/officeDocument/2006/relationships/image" Target="../media/image50.emf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32" Type="http://schemas.openxmlformats.org/officeDocument/2006/relationships/image" Target="../media/image49.jpe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36" Type="http://schemas.openxmlformats.org/officeDocument/2006/relationships/image" Target="../media/image53.pn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31" Type="http://schemas.openxmlformats.org/officeDocument/2006/relationships/image" Target="../media/image48.jpeg"/><Relationship Id="rId44" Type="http://schemas.openxmlformats.org/officeDocument/2006/relationships/image" Target="../media/image61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08D0BF-1001-4854-A541-B05AEDFA9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41" y="3911993"/>
            <a:ext cx="1166791" cy="11667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C8DFEF6-232C-C44B-853B-BCD80A054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331631"/>
            <a:ext cx="6858000" cy="330031"/>
          </a:xfrm>
        </p:spPr>
        <p:txBody>
          <a:bodyPr>
            <a:normAutofit fontScale="90000"/>
          </a:bodyPr>
          <a:lstStyle/>
          <a:p>
            <a:r>
              <a:rPr lang="es-ES" sz="2000" b="1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77"/>
              </a:rPr>
              <a:t>EMPRESAS Y CAMBIO CLIMÁTICO EN CHILE:</a:t>
            </a:r>
            <a:br>
              <a:rPr lang="es-ES" sz="2000" b="1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77"/>
              </a:rPr>
            </a:b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EL CAMINO HACIA UNA ADAPTACIÓN SOSTENIBLE</a:t>
            </a:r>
            <a:br>
              <a:rPr lang="es-E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Síntesis del proyecto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34880616-3DC9-444C-8501-A206D9757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293619"/>
            <a:ext cx="6858000" cy="300671"/>
          </a:xfrm>
        </p:spPr>
        <p:txBody>
          <a:bodyPr>
            <a:normAutofit/>
          </a:bodyPr>
          <a:lstStyle/>
          <a:p>
            <a:r>
              <a:rPr lang="es-ES" sz="1000" dirty="0">
                <a:solidFill>
                  <a:schemeClr val="tx1">
                    <a:lumMod val="75000"/>
                  </a:schemeClr>
                </a:solidFill>
                <a:latin typeface="Raleway Light" panose="020B0403030101060003" pitchFamily="34" charset="77"/>
              </a:rPr>
              <a:t>Santiago, 13 de junio de 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58FFC6E-88ED-8343-8EC9-2FD895D5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4" y="1305138"/>
            <a:ext cx="2137921" cy="87507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ECFA08-6CC2-F343-A2B7-6FF457C64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2" y="1375719"/>
            <a:ext cx="1589673" cy="605197"/>
          </a:xfrm>
          <a:prstGeom prst="rect">
            <a:avLst/>
          </a:prstGeom>
        </p:spPr>
      </p:pic>
      <p:pic>
        <p:nvPicPr>
          <p:cNvPr id="1026" name="Picture 2" descr="Resultado de imagen para logo cop25">
            <a:extLst>
              <a:ext uri="{FF2B5EF4-FFF2-40B4-BE49-F238E27FC236}">
                <a16:creationId xmlns:a16="http://schemas.microsoft.com/office/drawing/2014/main" id="{68C0BF75-448A-47EC-8B86-1FFA1579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4128011"/>
            <a:ext cx="1664043" cy="9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9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LAS EMPRESAS EN CHILE ESTÁN AVANZANDO EN</a:t>
            </a:r>
            <a:br>
              <a:rPr lang="es-CL" dirty="0"/>
            </a:br>
            <a:r>
              <a:rPr lang="es-CL" dirty="0"/>
              <a:t>LA IMPLEMENTACIÓN DE MEDIDAS DE ADAPTACIÓN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E7ED70-CF19-C744-9401-7D87B89E3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sp>
        <p:nvSpPr>
          <p:cNvPr id="28" name="Marcador de contenido 1">
            <a:extLst>
              <a:ext uri="{FF2B5EF4-FFF2-40B4-BE49-F238E27FC236}">
                <a16:creationId xmlns:a16="http://schemas.microsoft.com/office/drawing/2014/main" id="{4C120DEF-A23F-B84F-8C4B-EFCAB7867B42}"/>
              </a:ext>
            </a:extLst>
          </p:cNvPr>
          <p:cNvSpPr txBox="1">
            <a:spLocks/>
          </p:cNvSpPr>
          <p:nvPr/>
        </p:nvSpPr>
        <p:spPr>
          <a:xfrm>
            <a:off x="341901" y="1051295"/>
            <a:ext cx="3368861" cy="37033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/>
              <a:t>Levantamiento de información</a:t>
            </a:r>
          </a:p>
          <a:p>
            <a:pPr lvl="1">
              <a:lnSpc>
                <a:spcPct val="150000"/>
              </a:lnSpc>
            </a:pPr>
            <a:r>
              <a:rPr lang="es-CL" sz="1200" dirty="0"/>
              <a:t>Percepciones e identificación de impactos directos e indirectos</a:t>
            </a:r>
          </a:p>
          <a:p>
            <a:pPr lvl="1">
              <a:lnSpc>
                <a:spcPct val="150000"/>
              </a:lnSpc>
            </a:pPr>
            <a:r>
              <a:rPr lang="es-CL" sz="1200" dirty="0"/>
              <a:t>Identificación de medidas y acciones implementadas</a:t>
            </a:r>
          </a:p>
          <a:p>
            <a:pPr lvl="1">
              <a:lnSpc>
                <a:spcPct val="150000"/>
              </a:lnSpc>
            </a:pPr>
            <a:r>
              <a:rPr lang="es-CL" sz="1200" dirty="0"/>
              <a:t>Mecanismos, procesos internos, obstaculizadores y facilitadores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/>
              <a:t>Instrumentos utilizados</a:t>
            </a:r>
          </a:p>
          <a:p>
            <a:pPr lvl="1">
              <a:lnSpc>
                <a:spcPct val="150000"/>
              </a:lnSpc>
            </a:pPr>
            <a:r>
              <a:rPr lang="es-ES" sz="1200" dirty="0"/>
              <a:t>Entrevistas en profundidad</a:t>
            </a:r>
          </a:p>
          <a:p>
            <a:pPr lvl="1">
              <a:lnSpc>
                <a:spcPct val="150000"/>
              </a:lnSpc>
            </a:pPr>
            <a:r>
              <a:rPr lang="es-ES" sz="1200" dirty="0"/>
              <a:t>Reportes de sustentabilidad</a:t>
            </a:r>
          </a:p>
          <a:p>
            <a:pPr lvl="1">
              <a:lnSpc>
                <a:spcPct val="150000"/>
              </a:lnSpc>
            </a:pPr>
            <a:r>
              <a:rPr lang="es-ES" sz="1200" dirty="0"/>
              <a:t>Encuesta </a:t>
            </a:r>
          </a:p>
          <a:p>
            <a:pPr lvl="1">
              <a:lnSpc>
                <a:spcPct val="150000"/>
              </a:lnSpc>
            </a:pPr>
            <a:r>
              <a:rPr lang="es-ES" sz="1200" dirty="0"/>
              <a:t>Taller de trabajo</a:t>
            </a:r>
          </a:p>
          <a:p>
            <a:pPr marL="214313" indent="-214313"/>
            <a:endParaRPr lang="es-CL" dirty="0"/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0E1C304-C199-A147-A17B-C6E9A419C7D7}"/>
              </a:ext>
            </a:extLst>
          </p:cNvPr>
          <p:cNvGrpSpPr/>
          <p:nvPr/>
        </p:nvGrpSpPr>
        <p:grpSpPr>
          <a:xfrm>
            <a:off x="4073366" y="1102461"/>
            <a:ext cx="4673184" cy="3525391"/>
            <a:chOff x="4200691" y="1195060"/>
            <a:chExt cx="4673184" cy="3525391"/>
          </a:xfrm>
        </p:grpSpPr>
        <p:pic>
          <p:nvPicPr>
            <p:cNvPr id="31" name="39 Imagen" descr="cchc.jpg">
              <a:extLst>
                <a:ext uri="{FF2B5EF4-FFF2-40B4-BE49-F238E27FC236}">
                  <a16:creationId xmlns:a16="http://schemas.microsoft.com/office/drawing/2014/main" id="{B48D839D-AA37-9F45-AD27-0DAA5E645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93" t="10647" r="2492" b="6885"/>
            <a:stretch/>
          </p:blipFill>
          <p:spPr>
            <a:xfrm>
              <a:off x="6057195" y="1871945"/>
              <a:ext cx="390149" cy="4005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38 Imagen" descr="codelco.jpg">
              <a:extLst>
                <a:ext uri="{FF2B5EF4-FFF2-40B4-BE49-F238E27FC236}">
                  <a16:creationId xmlns:a16="http://schemas.microsoft.com/office/drawing/2014/main" id="{229F9647-5275-2345-9364-1A0DCD41D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01" t="11109" r="5744" b="10965"/>
            <a:stretch/>
          </p:blipFill>
          <p:spPr>
            <a:xfrm>
              <a:off x="6668736" y="3094631"/>
              <a:ext cx="347799" cy="344603"/>
            </a:xfrm>
            <a:prstGeom prst="rect">
              <a:avLst/>
            </a:prstGeom>
          </p:spPr>
        </p:pic>
        <p:pic>
          <p:nvPicPr>
            <p:cNvPr id="36" name="39 Imagen" descr="jumbo.jpg">
              <a:extLst>
                <a:ext uri="{FF2B5EF4-FFF2-40B4-BE49-F238E27FC236}">
                  <a16:creationId xmlns:a16="http://schemas.microsoft.com/office/drawing/2014/main" id="{6496693A-F2EB-8841-ABC9-442F38E96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55" t="2571" r="4613" b="2954"/>
            <a:stretch/>
          </p:blipFill>
          <p:spPr>
            <a:xfrm>
              <a:off x="4272620" y="2469897"/>
              <a:ext cx="367924" cy="375436"/>
            </a:xfrm>
            <a:prstGeom prst="rect">
              <a:avLst/>
            </a:prstGeom>
          </p:spPr>
        </p:pic>
        <p:pic>
          <p:nvPicPr>
            <p:cNvPr id="37" name="Picture 2" descr=" ">
              <a:extLst>
                <a:ext uri="{FF2B5EF4-FFF2-40B4-BE49-F238E27FC236}">
                  <a16:creationId xmlns:a16="http://schemas.microsoft.com/office/drawing/2014/main" id="{D5D72B3A-FC6C-7641-9FBE-C3C471E1E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096" y="1269856"/>
              <a:ext cx="405324" cy="44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32 Imagen" descr="cristal chile.png">
              <a:extLst>
                <a:ext uri="{FF2B5EF4-FFF2-40B4-BE49-F238E27FC236}">
                  <a16:creationId xmlns:a16="http://schemas.microsoft.com/office/drawing/2014/main" id="{34465FF3-432E-C54F-A788-3C2833031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9" t="9087" r="8523" b="9731"/>
            <a:stretch/>
          </p:blipFill>
          <p:spPr>
            <a:xfrm>
              <a:off x="7260075" y="1936509"/>
              <a:ext cx="317701" cy="282532"/>
            </a:xfrm>
            <a:prstGeom prst="rect">
              <a:avLst/>
            </a:prstGeom>
          </p:spPr>
        </p:pic>
        <p:pic>
          <p:nvPicPr>
            <p:cNvPr id="39" name="Picture 2" descr=" ">
              <a:extLst>
                <a:ext uri="{FF2B5EF4-FFF2-40B4-BE49-F238E27FC236}">
                  <a16:creationId xmlns:a16="http://schemas.microsoft.com/office/drawing/2014/main" id="{3F5BAF15-09BB-BE42-AD76-028FBF35F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55" y="3030293"/>
              <a:ext cx="473523" cy="524741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20 Imagen" descr="colbun.jpg">
              <a:extLst>
                <a:ext uri="{FF2B5EF4-FFF2-40B4-BE49-F238E27FC236}">
                  <a16:creationId xmlns:a16="http://schemas.microsoft.com/office/drawing/2014/main" id="{8318B2C4-33E7-D345-B0B9-3B789453E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32" t="9443" r="6779" b="11503"/>
            <a:stretch/>
          </p:blipFill>
          <p:spPr>
            <a:xfrm>
              <a:off x="7241223" y="1309765"/>
              <a:ext cx="377073" cy="3460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43FC9234-A4B7-D241-A8F7-E5C07C483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61" t="12815" r="5337" b="7385"/>
            <a:stretch/>
          </p:blipFill>
          <p:spPr>
            <a:xfrm>
              <a:off x="7829267" y="1875337"/>
              <a:ext cx="400257" cy="395018"/>
            </a:xfrm>
            <a:prstGeom prst="rect">
              <a:avLst/>
            </a:prstGeom>
          </p:spPr>
        </p:pic>
        <p:pic>
          <p:nvPicPr>
            <p:cNvPr id="42" name="45 Imagen" descr="aguasandinas.jpg">
              <a:extLst>
                <a:ext uri="{FF2B5EF4-FFF2-40B4-BE49-F238E27FC236}">
                  <a16:creationId xmlns:a16="http://schemas.microsoft.com/office/drawing/2014/main" id="{3B2CAB02-9002-2049-975D-C51A13CB4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23" t="12512" r="3474" b="8567"/>
            <a:stretch/>
          </p:blipFill>
          <p:spPr>
            <a:xfrm>
              <a:off x="4274713" y="1322966"/>
              <a:ext cx="365553" cy="31811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2" descr=" ">
              <a:extLst>
                <a:ext uri="{FF2B5EF4-FFF2-40B4-BE49-F238E27FC236}">
                  <a16:creationId xmlns:a16="http://schemas.microsoft.com/office/drawing/2014/main" id="{C73052FF-764C-E446-B3CB-6EB73ADC4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328" y="2418265"/>
              <a:ext cx="472820" cy="49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44 Imagen" descr="clinicaalemana.png">
              <a:extLst>
                <a:ext uri="{FF2B5EF4-FFF2-40B4-BE49-F238E27FC236}">
                  <a16:creationId xmlns:a16="http://schemas.microsoft.com/office/drawing/2014/main" id="{594970E6-8D13-2441-A0AD-6749F3BF2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77" t="11413" r="5727" b="13764"/>
            <a:stretch/>
          </p:blipFill>
          <p:spPr>
            <a:xfrm>
              <a:off x="6667785" y="1899339"/>
              <a:ext cx="370514" cy="319447"/>
            </a:xfrm>
            <a:prstGeom prst="rect">
              <a:avLst/>
            </a:prstGeom>
          </p:spPr>
        </p:pic>
        <p:pic>
          <p:nvPicPr>
            <p:cNvPr id="45" name="35 Imagen" descr="unilever.jpg">
              <a:extLst>
                <a:ext uri="{FF2B5EF4-FFF2-40B4-BE49-F238E27FC236}">
                  <a16:creationId xmlns:a16="http://schemas.microsoft.com/office/drawing/2014/main" id="{8AC52108-10A2-C04A-B8A9-AA47941FA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1326" t="10226" r="7911" b="5926"/>
            <a:stretch/>
          </p:blipFill>
          <p:spPr>
            <a:xfrm>
              <a:off x="4914632" y="4309091"/>
              <a:ext cx="305819" cy="351844"/>
            </a:xfrm>
            <a:prstGeom prst="rect">
              <a:avLst/>
            </a:prstGeom>
          </p:spPr>
        </p:pic>
        <p:pic>
          <p:nvPicPr>
            <p:cNvPr id="46" name="Picture 2" descr="http://www.accionrse.cl/imagenes/empresas_socias/1408091222_falabella.png">
              <a:extLst>
                <a:ext uri="{FF2B5EF4-FFF2-40B4-BE49-F238E27FC236}">
                  <a16:creationId xmlns:a16="http://schemas.microsoft.com/office/drawing/2014/main" id="{39CDDA0E-90DB-0440-BA62-F679EE9FA9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81" t="7192" r="16130" b="8595"/>
            <a:stretch/>
          </p:blipFill>
          <p:spPr bwMode="auto">
            <a:xfrm>
              <a:off x="4301230" y="4276752"/>
              <a:ext cx="300768" cy="373799"/>
            </a:xfrm>
            <a:prstGeom prst="rect">
              <a:avLst/>
            </a:prstGeom>
            <a:noFill/>
          </p:spPr>
        </p:pic>
        <p:pic>
          <p:nvPicPr>
            <p:cNvPr id="47" name="23 Imagen" descr="bancobci.jpg">
              <a:extLst>
                <a:ext uri="{FF2B5EF4-FFF2-40B4-BE49-F238E27FC236}">
                  <a16:creationId xmlns:a16="http://schemas.microsoft.com/office/drawing/2014/main" id="{2AAA81C4-6B93-5D4C-9B7D-C248F86DD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26" t="12510" r="8224" b="8567"/>
            <a:stretch/>
          </p:blipFill>
          <p:spPr>
            <a:xfrm>
              <a:off x="4878836" y="1337312"/>
              <a:ext cx="342976" cy="3181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55 Imagen" descr="vinaconchaytoro.jpg">
              <a:extLst>
                <a:ext uri="{FF2B5EF4-FFF2-40B4-BE49-F238E27FC236}">
                  <a16:creationId xmlns:a16="http://schemas.microsoft.com/office/drawing/2014/main" id="{2418202F-F012-2642-BBE4-89412F377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94" t="12356" r="6185" b="13822"/>
            <a:stretch/>
          </p:blipFill>
          <p:spPr>
            <a:xfrm>
              <a:off x="5441096" y="4273930"/>
              <a:ext cx="416620" cy="4032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29 Imagen" descr="angloamerican.jpg">
              <a:extLst>
                <a:ext uri="{FF2B5EF4-FFF2-40B4-BE49-F238E27FC236}">
                  <a16:creationId xmlns:a16="http://schemas.microsoft.com/office/drawing/2014/main" id="{C33FBBE2-99F8-8E49-8540-DA8635B74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57" t="10444" r="7821" b="10684"/>
            <a:stretch/>
          </p:blipFill>
          <p:spPr>
            <a:xfrm>
              <a:off x="4845639" y="1876780"/>
              <a:ext cx="425487" cy="393574"/>
            </a:xfrm>
            <a:prstGeom prst="rect">
              <a:avLst/>
            </a:prstGeom>
          </p:spPr>
        </p:pic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6DAB7664-AC38-DF40-90FB-CF9EAE3E239B}"/>
                </a:ext>
              </a:extLst>
            </p:cNvPr>
            <p:cNvGrpSpPr/>
            <p:nvPr/>
          </p:nvGrpSpPr>
          <p:grpSpPr>
            <a:xfrm>
              <a:off x="7774925" y="3032390"/>
              <a:ext cx="463990" cy="514175"/>
              <a:chOff x="-9506008" y="1613547"/>
              <a:chExt cx="759588" cy="757254"/>
            </a:xfrm>
          </p:grpSpPr>
          <p:pic>
            <p:nvPicPr>
              <p:cNvPr id="51" name="Picture 2" descr="Resultado de imagen para dimerc office logo">
                <a:extLst>
                  <a:ext uri="{FF2B5EF4-FFF2-40B4-BE49-F238E27FC236}">
                    <a16:creationId xmlns:a16="http://schemas.microsoft.com/office/drawing/2014/main" id="{C832041D-FAA6-D547-AB6F-5059BA322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423526" y="1887382"/>
                <a:ext cx="611999" cy="194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7FABD155-C208-1D43-B67C-457025C9FA9A}"/>
                  </a:ext>
                </a:extLst>
              </p:cNvPr>
              <p:cNvSpPr/>
              <p:nvPr/>
            </p:nvSpPr>
            <p:spPr>
              <a:xfrm>
                <a:off x="-9506008" y="1613547"/>
                <a:ext cx="759588" cy="757254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85CCCE55-1650-AA45-93A5-C6EF87F2D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006" y="3673426"/>
              <a:ext cx="342268" cy="379288"/>
            </a:xfrm>
            <a:prstGeom prst="rect">
              <a:avLst/>
            </a:prstGeom>
          </p:spPr>
        </p:pic>
        <p:pic>
          <p:nvPicPr>
            <p:cNvPr id="56" name="Picture 2" descr="\\farse\Comunicaciones\LOGOS EMPRESAS NORMADOS\LOGOS WEB FINAL\bupa.jpg">
              <a:extLst>
                <a:ext uri="{FF2B5EF4-FFF2-40B4-BE49-F238E27FC236}">
                  <a16:creationId xmlns:a16="http://schemas.microsoft.com/office/drawing/2014/main" id="{41A13F6B-7E9E-F442-B1F9-17CF240BB5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8" t="3124" r="6105" b="9012"/>
            <a:stretch/>
          </p:blipFill>
          <p:spPr bwMode="auto">
            <a:xfrm>
              <a:off x="5445781" y="1872067"/>
              <a:ext cx="391213" cy="390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30 Imagen" descr="statkraft.jpg">
              <a:extLst>
                <a:ext uri="{FF2B5EF4-FFF2-40B4-BE49-F238E27FC236}">
                  <a16:creationId xmlns:a16="http://schemas.microsoft.com/office/drawing/2014/main" id="{5E51C156-82C2-704A-BD2D-33A9FC0F0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76" t="15917" r="5541" b="10825"/>
            <a:stretch/>
          </p:blipFill>
          <p:spPr>
            <a:xfrm>
              <a:off x="8399565" y="3695611"/>
              <a:ext cx="422006" cy="339755"/>
            </a:xfrm>
            <a:prstGeom prst="rect">
              <a:avLst/>
            </a:prstGeom>
          </p:spPr>
        </p:pic>
        <p:pic>
          <p:nvPicPr>
            <p:cNvPr id="59" name="Picture 4" descr="Imagen relacionada">
              <a:extLst>
                <a:ext uri="{FF2B5EF4-FFF2-40B4-BE49-F238E27FC236}">
                  <a16:creationId xmlns:a16="http://schemas.microsoft.com/office/drawing/2014/main" id="{0FB234FC-F93D-E341-A078-6BBD71052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893" y="3700884"/>
              <a:ext cx="467841" cy="33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44 Imagen" descr="melon.jpg">
              <a:extLst>
                <a:ext uri="{FF2B5EF4-FFF2-40B4-BE49-F238E27FC236}">
                  <a16:creationId xmlns:a16="http://schemas.microsoft.com/office/drawing/2014/main" id="{DDB35ED5-6B8B-8C47-97E0-B8637D828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48" t="11500" r="5827" b="14469"/>
            <a:stretch/>
          </p:blipFill>
          <p:spPr>
            <a:xfrm>
              <a:off x="7245747" y="3680028"/>
              <a:ext cx="384644" cy="377806"/>
            </a:xfrm>
            <a:prstGeom prst="rect">
              <a:avLst/>
            </a:prstGeom>
          </p:spPr>
        </p:pic>
        <p:pic>
          <p:nvPicPr>
            <p:cNvPr id="62" name="42 Imagen" descr="sodimac.jpg">
              <a:extLst>
                <a:ext uri="{FF2B5EF4-FFF2-40B4-BE49-F238E27FC236}">
                  <a16:creationId xmlns:a16="http://schemas.microsoft.com/office/drawing/2014/main" id="{7C78BB54-8C6B-C041-9AC6-83C34BE2D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94" t="13742" r="8294" b="14361"/>
            <a:stretch/>
          </p:blipFill>
          <p:spPr>
            <a:xfrm>
              <a:off x="6637786" y="2500415"/>
              <a:ext cx="384870" cy="306896"/>
            </a:xfrm>
            <a:prstGeom prst="rect">
              <a:avLst/>
            </a:prstGeom>
          </p:spPr>
        </p:pic>
        <p:pic>
          <p:nvPicPr>
            <p:cNvPr id="63" name="32 Imagen" descr="transelec.jpg">
              <a:extLst>
                <a:ext uri="{FF2B5EF4-FFF2-40B4-BE49-F238E27FC236}">
                  <a16:creationId xmlns:a16="http://schemas.microsoft.com/office/drawing/2014/main" id="{9010E426-D0B5-0E43-813C-990E3C1D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61" t="20893" r="9432" b="12461"/>
            <a:stretch/>
          </p:blipFill>
          <p:spPr>
            <a:xfrm>
              <a:off x="8418909" y="1337312"/>
              <a:ext cx="396333" cy="3241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43 Imagen" descr="walmart.jpg">
              <a:extLst>
                <a:ext uri="{FF2B5EF4-FFF2-40B4-BE49-F238E27FC236}">
                  <a16:creationId xmlns:a16="http://schemas.microsoft.com/office/drawing/2014/main" id="{A3A11DE2-5869-8C48-9843-03B984EDD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97" t="12802" r="8451" b="17413"/>
            <a:stretch/>
          </p:blipFill>
          <p:spPr>
            <a:xfrm>
              <a:off x="6647562" y="4310230"/>
              <a:ext cx="397781" cy="341460"/>
            </a:xfrm>
            <a:prstGeom prst="rect">
              <a:avLst/>
            </a:prstGeom>
          </p:spPr>
        </p:pic>
        <p:pic>
          <p:nvPicPr>
            <p:cNvPr id="66" name="Picture 2" descr="Resultado de imagen para enel chile">
              <a:extLst>
                <a:ext uri="{FF2B5EF4-FFF2-40B4-BE49-F238E27FC236}">
                  <a16:creationId xmlns:a16="http://schemas.microsoft.com/office/drawing/2014/main" id="{B18963FE-DE0A-4447-B2D2-3994D72D4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462" y="3688336"/>
              <a:ext cx="361856" cy="350804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71 Imagen" descr="sodexo.jpg">
              <a:extLst>
                <a:ext uri="{FF2B5EF4-FFF2-40B4-BE49-F238E27FC236}">
                  <a16:creationId xmlns:a16="http://schemas.microsoft.com/office/drawing/2014/main" id="{B3040BD8-CB77-D341-A271-C5C305E70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00" t="13339" r="5955" b="11818"/>
            <a:stretch/>
          </p:blipFill>
          <p:spPr>
            <a:xfrm>
              <a:off x="6046548" y="4284148"/>
              <a:ext cx="379373" cy="359006"/>
            </a:xfrm>
            <a:prstGeom prst="rect">
              <a:avLst/>
            </a:prstGeom>
          </p:spPr>
        </p:pic>
        <p:pic>
          <p:nvPicPr>
            <p:cNvPr id="69" name="52 Imagen" descr="vtr.jpg">
              <a:extLst>
                <a:ext uri="{FF2B5EF4-FFF2-40B4-BE49-F238E27FC236}">
                  <a16:creationId xmlns:a16="http://schemas.microsoft.com/office/drawing/2014/main" id="{3516FB42-A36C-2946-AAFC-5B7264CB0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044" t="7403" r="14121" b="9090"/>
            <a:stretch/>
          </p:blipFill>
          <p:spPr>
            <a:xfrm>
              <a:off x="7291610" y="2492922"/>
              <a:ext cx="282453" cy="356826"/>
            </a:xfrm>
            <a:prstGeom prst="rect">
              <a:avLst/>
            </a:prstGeom>
          </p:spPr>
        </p:pic>
        <p:pic>
          <p:nvPicPr>
            <p:cNvPr id="70" name="24 Imagen" descr="agrosuper.jpg">
              <a:extLst>
                <a:ext uri="{FF2B5EF4-FFF2-40B4-BE49-F238E27FC236}">
                  <a16:creationId xmlns:a16="http://schemas.microsoft.com/office/drawing/2014/main" id="{1D3BDB5E-84A7-294A-BF14-E4A6FB662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/>
            <a:srcRect l="7364" t="7398" r="8909" b="13177"/>
            <a:stretch/>
          </p:blipFill>
          <p:spPr>
            <a:xfrm>
              <a:off x="4272620" y="1886938"/>
              <a:ext cx="367646" cy="3567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F268636E-4337-E84F-8229-341E4E0E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7535" y="3695629"/>
              <a:ext cx="285371" cy="332992"/>
            </a:xfrm>
            <a:prstGeom prst="rect">
              <a:avLst/>
            </a:prstGeom>
          </p:spPr>
        </p:pic>
        <p:pic>
          <p:nvPicPr>
            <p:cNvPr id="74" name="Picture 2" descr=" ">
              <a:extLst>
                <a:ext uri="{FF2B5EF4-FFF2-40B4-BE49-F238E27FC236}">
                  <a16:creationId xmlns:a16="http://schemas.microsoft.com/office/drawing/2014/main" id="{D3FF8795-3744-E64C-B37C-9DE2D378B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817" y="2327789"/>
              <a:ext cx="419924" cy="60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912FE19A-8CBA-3A43-94BC-7FDBD6739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11440" t="13887" r="8210" b="17493"/>
            <a:stretch/>
          </p:blipFill>
          <p:spPr>
            <a:xfrm>
              <a:off x="8413827" y="2500415"/>
              <a:ext cx="393482" cy="3361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2" descr="Resultado de imagen para brotec logo">
              <a:extLst>
                <a:ext uri="{FF2B5EF4-FFF2-40B4-BE49-F238E27FC236}">
                  <a16:creationId xmlns:a16="http://schemas.microsoft.com/office/drawing/2014/main" id="{BB1E4782-2406-CE43-A9A7-64AD8D29C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7" t="32419" r="25604" b="31924"/>
            <a:stretch/>
          </p:blipFill>
          <p:spPr bwMode="auto">
            <a:xfrm>
              <a:off x="5424863" y="3191484"/>
              <a:ext cx="455896" cy="163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C51B4B3D-63FC-B640-9396-8C62C84D1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98" b="5649"/>
            <a:stretch/>
          </p:blipFill>
          <p:spPr>
            <a:xfrm>
              <a:off x="5940832" y="1195060"/>
              <a:ext cx="622877" cy="573930"/>
            </a:xfrm>
            <a:prstGeom prst="rect">
              <a:avLst/>
            </a:prstGeom>
          </p:spPr>
        </p:pic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6FBEE8F1-4027-7B4D-B6FD-C08DD623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191" y="1357198"/>
              <a:ext cx="455154" cy="256024"/>
            </a:xfrm>
            <a:prstGeom prst="rect">
              <a:avLst/>
            </a:prstGeom>
          </p:spPr>
        </p:pic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28E909BC-AD9D-AA43-92AF-67166971C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878" y="2602645"/>
              <a:ext cx="426817" cy="131655"/>
            </a:xfrm>
            <a:prstGeom prst="rect">
              <a:avLst/>
            </a:prstGeom>
          </p:spPr>
        </p:pic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4E38A6A3-7BC0-0B46-9C07-E84D4050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571" y="1980266"/>
              <a:ext cx="323007" cy="174228"/>
            </a:xfrm>
            <a:prstGeom prst="rect">
              <a:avLst/>
            </a:prstGeom>
          </p:spPr>
        </p:pic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09D0DB4D-2322-5F4B-884F-51EC0E2FC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439" y="2492922"/>
              <a:ext cx="426982" cy="329386"/>
            </a:xfrm>
            <a:prstGeom prst="rect">
              <a:avLst/>
            </a:prstGeom>
          </p:spPr>
        </p:pic>
        <p:pic>
          <p:nvPicPr>
            <p:cNvPr id="83" name="47 Imagen" descr="achs.jpg">
              <a:extLst>
                <a:ext uri="{FF2B5EF4-FFF2-40B4-BE49-F238E27FC236}">
                  <a16:creationId xmlns:a16="http://schemas.microsoft.com/office/drawing/2014/main" id="{5143FF50-D433-0B4E-9433-7FDBC810B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32" t="7925" r="10285" b="2884"/>
            <a:stretch/>
          </p:blipFill>
          <p:spPr>
            <a:xfrm>
              <a:off x="4264737" y="3076781"/>
              <a:ext cx="385190" cy="431766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9B26BF6E-D8CA-B143-AF46-8745CC3F1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816" y="3072941"/>
              <a:ext cx="390622" cy="390622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681B4DA6-439A-5944-A328-F26D4BE48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281" y="3104676"/>
              <a:ext cx="375976" cy="375976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EDE724F3-EA2A-3443-AFBF-BCFF27FEF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303" y="3091987"/>
              <a:ext cx="352530" cy="352530"/>
            </a:xfrm>
            <a:prstGeom prst="rect">
              <a:avLst/>
            </a:prstGeom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141FFB91-8BA5-6E4E-A655-2AF16F9D3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712" y="3783262"/>
              <a:ext cx="382545" cy="174178"/>
            </a:xfrm>
            <a:prstGeom prst="rect">
              <a:avLst/>
            </a:prstGeom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91F3D0E4-E6A9-8048-9C1E-70123CD20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4" r="44214"/>
            <a:stretch/>
          </p:blipFill>
          <p:spPr>
            <a:xfrm>
              <a:off x="7871790" y="3688336"/>
              <a:ext cx="290275" cy="311377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78B1C38-0CD6-2A4C-9059-5AF91A9320CB}"/>
                </a:ext>
              </a:extLst>
            </p:cNvPr>
            <p:cNvSpPr/>
            <p:nvPr/>
          </p:nvSpPr>
          <p:spPr>
            <a:xfrm>
              <a:off x="4200691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D2E35503-0151-454B-81E1-A29B331898F7}"/>
                </a:ext>
              </a:extLst>
            </p:cNvPr>
            <p:cNvSpPr/>
            <p:nvPr/>
          </p:nvSpPr>
          <p:spPr>
            <a:xfrm>
              <a:off x="4796683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8DAC7B12-6040-E847-B5F7-206BF8419BEC}"/>
                </a:ext>
              </a:extLst>
            </p:cNvPr>
            <p:cNvSpPr/>
            <p:nvPr/>
          </p:nvSpPr>
          <p:spPr>
            <a:xfrm>
              <a:off x="5388006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F7EE0336-FF0F-9B46-BAF5-72A08683E353}"/>
                </a:ext>
              </a:extLst>
            </p:cNvPr>
            <p:cNvSpPr/>
            <p:nvPr/>
          </p:nvSpPr>
          <p:spPr>
            <a:xfrm>
              <a:off x="5983999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85203700-89CF-B948-81C4-35F0180404B1}"/>
                </a:ext>
              </a:extLst>
            </p:cNvPr>
            <p:cNvSpPr/>
            <p:nvPr/>
          </p:nvSpPr>
          <p:spPr>
            <a:xfrm>
              <a:off x="6586199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9D873939-BC1C-F24B-936E-05890660B287}"/>
                </a:ext>
              </a:extLst>
            </p:cNvPr>
            <p:cNvSpPr/>
            <p:nvPr/>
          </p:nvSpPr>
          <p:spPr>
            <a:xfrm>
              <a:off x="7172961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24FF2F15-C27E-2D46-8E4B-87D77E4BB1AE}"/>
                </a:ext>
              </a:extLst>
            </p:cNvPr>
            <p:cNvSpPr/>
            <p:nvPr/>
          </p:nvSpPr>
          <p:spPr>
            <a:xfrm>
              <a:off x="7764284" y="1226170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7422596E-0012-824E-86B6-ACC71F9F8097}"/>
                </a:ext>
              </a:extLst>
            </p:cNvPr>
            <p:cNvSpPr/>
            <p:nvPr/>
          </p:nvSpPr>
          <p:spPr>
            <a:xfrm>
              <a:off x="8360277" y="1225225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36DFD3B-9E80-ED40-9921-3F15D4AF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013" y="1287172"/>
              <a:ext cx="389705" cy="389705"/>
            </a:xfrm>
            <a:prstGeom prst="rect">
              <a:avLst/>
            </a:prstGeom>
          </p:spPr>
        </p:pic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89D121DF-DC92-4C47-9C1D-64F08E3F42A6}"/>
                </a:ext>
              </a:extLst>
            </p:cNvPr>
            <p:cNvSpPr/>
            <p:nvPr/>
          </p:nvSpPr>
          <p:spPr>
            <a:xfrm>
              <a:off x="4200691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id="{F6F0096F-A898-234A-861B-DD0D93F178B6}"/>
                </a:ext>
              </a:extLst>
            </p:cNvPr>
            <p:cNvSpPr/>
            <p:nvPr/>
          </p:nvSpPr>
          <p:spPr>
            <a:xfrm>
              <a:off x="4796683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410F2EB7-58EC-D846-8E93-BD27CC0D4FC7}"/>
                </a:ext>
              </a:extLst>
            </p:cNvPr>
            <p:cNvSpPr/>
            <p:nvPr/>
          </p:nvSpPr>
          <p:spPr>
            <a:xfrm>
              <a:off x="5388006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id="{6764E247-9709-F749-BD13-6255DDD77DE9}"/>
                </a:ext>
              </a:extLst>
            </p:cNvPr>
            <p:cNvSpPr/>
            <p:nvPr/>
          </p:nvSpPr>
          <p:spPr>
            <a:xfrm>
              <a:off x="5983999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2D82A926-5C25-494F-95E6-0FE5382416CB}"/>
                </a:ext>
              </a:extLst>
            </p:cNvPr>
            <p:cNvSpPr/>
            <p:nvPr/>
          </p:nvSpPr>
          <p:spPr>
            <a:xfrm>
              <a:off x="6586199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1CE2A261-092B-5F48-9BCC-DFE941F745C8}"/>
                </a:ext>
              </a:extLst>
            </p:cNvPr>
            <p:cNvSpPr/>
            <p:nvPr/>
          </p:nvSpPr>
          <p:spPr>
            <a:xfrm>
              <a:off x="7172961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7E45EF38-9668-E74F-B216-B2E381938FB6}"/>
                </a:ext>
              </a:extLst>
            </p:cNvPr>
            <p:cNvSpPr/>
            <p:nvPr/>
          </p:nvSpPr>
          <p:spPr>
            <a:xfrm>
              <a:off x="7764284" y="181534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DBB10F1E-E23E-E74B-9E87-A2CF370ADEA4}"/>
                </a:ext>
              </a:extLst>
            </p:cNvPr>
            <p:cNvSpPr/>
            <p:nvPr/>
          </p:nvSpPr>
          <p:spPr>
            <a:xfrm>
              <a:off x="8360277" y="181440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020A66EA-B743-AC4F-B2C8-D3E8B62C4C69}"/>
                </a:ext>
              </a:extLst>
            </p:cNvPr>
            <p:cNvSpPr/>
            <p:nvPr/>
          </p:nvSpPr>
          <p:spPr>
            <a:xfrm>
              <a:off x="4200691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12D2CC97-4807-2A42-A5E1-56C9E380AE6F}"/>
                </a:ext>
              </a:extLst>
            </p:cNvPr>
            <p:cNvSpPr/>
            <p:nvPr/>
          </p:nvSpPr>
          <p:spPr>
            <a:xfrm>
              <a:off x="4796683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id="{7C650582-8012-E14C-946B-F779C07A10F2}"/>
                </a:ext>
              </a:extLst>
            </p:cNvPr>
            <p:cNvSpPr/>
            <p:nvPr/>
          </p:nvSpPr>
          <p:spPr>
            <a:xfrm>
              <a:off x="5388006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BA2CBCC9-9106-AB40-8D95-17D15A376D18}"/>
                </a:ext>
              </a:extLst>
            </p:cNvPr>
            <p:cNvSpPr/>
            <p:nvPr/>
          </p:nvSpPr>
          <p:spPr>
            <a:xfrm>
              <a:off x="5983999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id="{F4DEAD3B-4BDD-824A-8A0C-271D6C8718C7}"/>
                </a:ext>
              </a:extLst>
            </p:cNvPr>
            <p:cNvSpPr/>
            <p:nvPr/>
          </p:nvSpPr>
          <p:spPr>
            <a:xfrm>
              <a:off x="6586199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id="{85011E13-397F-494D-88A2-14D57D12BBD7}"/>
                </a:ext>
              </a:extLst>
            </p:cNvPr>
            <p:cNvSpPr/>
            <p:nvPr/>
          </p:nvSpPr>
          <p:spPr>
            <a:xfrm>
              <a:off x="7172961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9967B775-3318-3441-A4D6-8A84BC5C0F0A}"/>
                </a:ext>
              </a:extLst>
            </p:cNvPr>
            <p:cNvSpPr/>
            <p:nvPr/>
          </p:nvSpPr>
          <p:spPr>
            <a:xfrm>
              <a:off x="7764284" y="2405107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1F343A2A-F20B-9849-84F2-8F001EE6FB8F}"/>
                </a:ext>
              </a:extLst>
            </p:cNvPr>
            <p:cNvSpPr/>
            <p:nvPr/>
          </p:nvSpPr>
          <p:spPr>
            <a:xfrm>
              <a:off x="8360277" y="2404162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4F431E62-56B9-2846-AF70-94F54F1B08BA}"/>
                </a:ext>
              </a:extLst>
            </p:cNvPr>
            <p:cNvSpPr/>
            <p:nvPr/>
          </p:nvSpPr>
          <p:spPr>
            <a:xfrm>
              <a:off x="4200691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id="{94E6396D-BA65-7749-B36F-647D83F3BD0A}"/>
                </a:ext>
              </a:extLst>
            </p:cNvPr>
            <p:cNvSpPr/>
            <p:nvPr/>
          </p:nvSpPr>
          <p:spPr>
            <a:xfrm>
              <a:off x="4796683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id="{E60EACF0-C7F9-EB49-841A-A2FBA900AB35}"/>
                </a:ext>
              </a:extLst>
            </p:cNvPr>
            <p:cNvSpPr/>
            <p:nvPr/>
          </p:nvSpPr>
          <p:spPr>
            <a:xfrm>
              <a:off x="5388006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D7E05344-C06E-5E4D-AD5A-2E228BF56DAA}"/>
                </a:ext>
              </a:extLst>
            </p:cNvPr>
            <p:cNvSpPr/>
            <p:nvPr/>
          </p:nvSpPr>
          <p:spPr>
            <a:xfrm>
              <a:off x="5983999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6F2FA31B-58B3-3A45-9228-A54DA174B2B2}"/>
                </a:ext>
              </a:extLst>
            </p:cNvPr>
            <p:cNvSpPr/>
            <p:nvPr/>
          </p:nvSpPr>
          <p:spPr>
            <a:xfrm>
              <a:off x="6586199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340128F1-85EF-0842-8A07-489C60CDB79F}"/>
                </a:ext>
              </a:extLst>
            </p:cNvPr>
            <p:cNvSpPr/>
            <p:nvPr/>
          </p:nvSpPr>
          <p:spPr>
            <a:xfrm>
              <a:off x="7172961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7EFDF715-3D91-5546-87A5-E173B03D7CF7}"/>
                </a:ext>
              </a:extLst>
            </p:cNvPr>
            <p:cNvSpPr/>
            <p:nvPr/>
          </p:nvSpPr>
          <p:spPr>
            <a:xfrm>
              <a:off x="7764284" y="3005689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id="{6FED4FE6-0AC8-174E-B6BA-74F206A4D723}"/>
                </a:ext>
              </a:extLst>
            </p:cNvPr>
            <p:cNvSpPr/>
            <p:nvPr/>
          </p:nvSpPr>
          <p:spPr>
            <a:xfrm>
              <a:off x="8360277" y="3004744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EF780165-40FA-F645-9082-B46141C678D7}"/>
                </a:ext>
              </a:extLst>
            </p:cNvPr>
            <p:cNvSpPr/>
            <p:nvPr/>
          </p:nvSpPr>
          <p:spPr>
            <a:xfrm>
              <a:off x="4200691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id="{08E69BD7-512F-494E-8F1E-78D6858277EC}"/>
                </a:ext>
              </a:extLst>
            </p:cNvPr>
            <p:cNvSpPr/>
            <p:nvPr/>
          </p:nvSpPr>
          <p:spPr>
            <a:xfrm>
              <a:off x="4796683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325BFFF9-3B65-3A4F-9507-C52D79BD62E2}"/>
                </a:ext>
              </a:extLst>
            </p:cNvPr>
            <p:cNvSpPr/>
            <p:nvPr/>
          </p:nvSpPr>
          <p:spPr>
            <a:xfrm>
              <a:off x="5388006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0B150D12-149F-9341-948E-F8034294CB3E}"/>
                </a:ext>
              </a:extLst>
            </p:cNvPr>
            <p:cNvSpPr/>
            <p:nvPr/>
          </p:nvSpPr>
          <p:spPr>
            <a:xfrm>
              <a:off x="5983999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id="{5F18217E-86C2-6146-A795-138DB162F7F8}"/>
                </a:ext>
              </a:extLst>
            </p:cNvPr>
            <p:cNvSpPr/>
            <p:nvPr/>
          </p:nvSpPr>
          <p:spPr>
            <a:xfrm>
              <a:off x="6586199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E10885EF-6EBC-1549-81EB-C30BCA3DD7B5}"/>
                </a:ext>
              </a:extLst>
            </p:cNvPr>
            <p:cNvSpPr/>
            <p:nvPr/>
          </p:nvSpPr>
          <p:spPr>
            <a:xfrm>
              <a:off x="7172961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3ADCE97A-4E85-374E-AF06-858F29DFCEDF}"/>
                </a:ext>
              </a:extLst>
            </p:cNvPr>
            <p:cNvSpPr/>
            <p:nvPr/>
          </p:nvSpPr>
          <p:spPr>
            <a:xfrm>
              <a:off x="7764284" y="3606271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6508A71C-E6B5-6440-854A-86D6C03FDFC4}"/>
                </a:ext>
              </a:extLst>
            </p:cNvPr>
            <p:cNvSpPr/>
            <p:nvPr/>
          </p:nvSpPr>
          <p:spPr>
            <a:xfrm>
              <a:off x="8360277" y="3605326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69B17920-1202-6843-82C4-F4070BDE1644}"/>
                </a:ext>
              </a:extLst>
            </p:cNvPr>
            <p:cNvSpPr/>
            <p:nvPr/>
          </p:nvSpPr>
          <p:spPr>
            <a:xfrm>
              <a:off x="4200691" y="4206853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73D21AD2-BF18-C143-BF82-1F1CEDC61699}"/>
                </a:ext>
              </a:extLst>
            </p:cNvPr>
            <p:cNvSpPr/>
            <p:nvPr/>
          </p:nvSpPr>
          <p:spPr>
            <a:xfrm>
              <a:off x="4796683" y="4206853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id="{0A6584A9-3397-7145-A1E4-CBD8DA2B16ED}"/>
                </a:ext>
              </a:extLst>
            </p:cNvPr>
            <p:cNvSpPr/>
            <p:nvPr/>
          </p:nvSpPr>
          <p:spPr>
            <a:xfrm>
              <a:off x="5388006" y="4206853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B7318F9C-6406-C24E-80D5-34726028EC08}"/>
                </a:ext>
              </a:extLst>
            </p:cNvPr>
            <p:cNvSpPr/>
            <p:nvPr/>
          </p:nvSpPr>
          <p:spPr>
            <a:xfrm>
              <a:off x="5983999" y="4206853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85FC8FFF-68CA-9E4C-81DA-2CEA5F25F74A}"/>
                </a:ext>
              </a:extLst>
            </p:cNvPr>
            <p:cNvSpPr/>
            <p:nvPr/>
          </p:nvSpPr>
          <p:spPr>
            <a:xfrm>
              <a:off x="6586199" y="4206853"/>
              <a:ext cx="513598" cy="51359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98277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3">
            <a:extLst>
              <a:ext uri="{FF2B5EF4-FFF2-40B4-BE49-F238E27FC236}">
                <a16:creationId xmlns:a16="http://schemas.microsoft.com/office/drawing/2014/main" id="{2D6AF22F-8761-4BAE-BF03-EB9EC0E57E61}"/>
              </a:ext>
            </a:extLst>
          </p:cNvPr>
          <p:cNvSpPr txBox="1">
            <a:spLocks/>
          </p:cNvSpPr>
          <p:nvPr/>
        </p:nvSpPr>
        <p:spPr>
          <a:xfrm>
            <a:off x="545967" y="1434078"/>
            <a:ext cx="2185899" cy="1787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800" b="1" dirty="0">
                <a:latin typeface="Raleway" panose="020B0503030101060003" pitchFamily="34" charset="77"/>
              </a:rPr>
              <a:t>… en donde la adaptación debe ser vista como un proceso continuo de análisis, preparación y acción, con miras a aumentar la resiliencia ante los riesgos del cambio climático.</a:t>
            </a:r>
          </a:p>
        </p:txBody>
      </p:sp>
      <p:pic>
        <p:nvPicPr>
          <p:cNvPr id="99" name="Imagen 98">
            <a:extLst>
              <a:ext uri="{FF2B5EF4-FFF2-40B4-BE49-F238E27FC236}">
                <a16:creationId xmlns:a16="http://schemas.microsoft.com/office/drawing/2014/main" id="{A86F1D18-F146-48AC-A7CA-FF8454205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60" y="400710"/>
            <a:ext cx="1118606" cy="1009231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0AE49D46-2458-4280-AD54-6638ECF97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59" y="3759296"/>
            <a:ext cx="1118606" cy="1009231"/>
          </a:xfrm>
          <a:prstGeom prst="rect">
            <a:avLst/>
          </a:prstGeom>
        </p:spPr>
      </p:pic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53D35B0F-0CBC-441E-AAEF-6661C42BDBAB}"/>
              </a:ext>
            </a:extLst>
          </p:cNvPr>
          <p:cNvCxnSpPr>
            <a:cxnSpLocks/>
          </p:cNvCxnSpPr>
          <p:nvPr/>
        </p:nvCxnSpPr>
        <p:spPr>
          <a:xfrm>
            <a:off x="3703899" y="3805596"/>
            <a:ext cx="4835982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B7A91EDD-CA72-42D3-A453-3BE0CFF091E8}"/>
              </a:ext>
            </a:extLst>
          </p:cNvPr>
          <p:cNvCxnSpPr>
            <a:cxnSpLocks/>
          </p:cNvCxnSpPr>
          <p:nvPr/>
        </p:nvCxnSpPr>
        <p:spPr>
          <a:xfrm>
            <a:off x="6123008" y="1930497"/>
            <a:ext cx="2416873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F25DCCD6-9C65-47F5-8446-CC05CF5CD4B2}"/>
              </a:ext>
            </a:extLst>
          </p:cNvPr>
          <p:cNvCxnSpPr>
            <a:cxnSpLocks/>
          </p:cNvCxnSpPr>
          <p:nvPr/>
        </p:nvCxnSpPr>
        <p:spPr>
          <a:xfrm>
            <a:off x="7569843" y="460512"/>
            <a:ext cx="970038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o 103">
            <a:extLst>
              <a:ext uri="{FF2B5EF4-FFF2-40B4-BE49-F238E27FC236}">
                <a16:creationId xmlns:a16="http://schemas.microsoft.com/office/drawing/2014/main" id="{6A8F9DA0-6F29-4B92-877E-3202E6ABDC06}"/>
              </a:ext>
            </a:extLst>
          </p:cNvPr>
          <p:cNvSpPr/>
          <p:nvPr/>
        </p:nvSpPr>
        <p:spPr>
          <a:xfrm rot="16414072">
            <a:off x="3361108" y="1842539"/>
            <a:ext cx="4051774" cy="3892615"/>
          </a:xfrm>
          <a:prstGeom prst="arc">
            <a:avLst/>
          </a:prstGeom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Triángulo 23">
            <a:extLst>
              <a:ext uri="{FF2B5EF4-FFF2-40B4-BE49-F238E27FC236}">
                <a16:creationId xmlns:a16="http://schemas.microsoft.com/office/drawing/2014/main" id="{AD2A4741-30F3-47A6-A1F2-24FAE08CD3FB}"/>
              </a:ext>
            </a:extLst>
          </p:cNvPr>
          <p:cNvSpPr/>
          <p:nvPr/>
        </p:nvSpPr>
        <p:spPr>
          <a:xfrm rot="5400000">
            <a:off x="5437368" y="1686277"/>
            <a:ext cx="254643" cy="17362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3" name="Triángulo 25">
            <a:extLst>
              <a:ext uri="{FF2B5EF4-FFF2-40B4-BE49-F238E27FC236}">
                <a16:creationId xmlns:a16="http://schemas.microsoft.com/office/drawing/2014/main" id="{0273703E-94EB-41A9-9A6D-B1FEDD6D224F}"/>
              </a:ext>
            </a:extLst>
          </p:cNvPr>
          <p:cNvSpPr/>
          <p:nvPr/>
        </p:nvSpPr>
        <p:spPr>
          <a:xfrm rot="5400000">
            <a:off x="7209532" y="290751"/>
            <a:ext cx="254643" cy="17362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B71A1DF5-EA42-4C54-8ED4-C2A11DF633D7}"/>
              </a:ext>
            </a:extLst>
          </p:cNvPr>
          <p:cNvSpPr txBox="1"/>
          <p:nvPr/>
        </p:nvSpPr>
        <p:spPr>
          <a:xfrm>
            <a:off x="4501532" y="2076730"/>
            <a:ext cx="1770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/>
              <a:t>Ajuste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479A730F-C3D9-4FC2-AEE4-AD12D8B70F2B}"/>
              </a:ext>
            </a:extLst>
          </p:cNvPr>
          <p:cNvSpPr txBox="1"/>
          <p:nvPr/>
        </p:nvSpPr>
        <p:spPr>
          <a:xfrm>
            <a:off x="4559277" y="258994"/>
            <a:ext cx="177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b="1" dirty="0"/>
              <a:t>Re-Evaluación de</a:t>
            </a:r>
          </a:p>
          <a:p>
            <a:pPr algn="r"/>
            <a:r>
              <a:rPr lang="es-CL" sz="1200" b="1" dirty="0"/>
              <a:t>Vulnerabilidad y riesgo</a:t>
            </a:r>
          </a:p>
        </p:txBody>
      </p:sp>
      <p:sp>
        <p:nvSpPr>
          <p:cNvPr id="146" name="Flecha arriba 28">
            <a:extLst>
              <a:ext uri="{FF2B5EF4-FFF2-40B4-BE49-F238E27FC236}">
                <a16:creationId xmlns:a16="http://schemas.microsoft.com/office/drawing/2014/main" id="{09F1943C-C022-45E6-889A-CAE523A8CB99}"/>
              </a:ext>
            </a:extLst>
          </p:cNvPr>
          <p:cNvSpPr/>
          <p:nvPr/>
        </p:nvSpPr>
        <p:spPr>
          <a:xfrm>
            <a:off x="8431197" y="448937"/>
            <a:ext cx="219919" cy="4321761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E765177E-6F31-48F7-9EDF-EE114018F1BB}"/>
              </a:ext>
            </a:extLst>
          </p:cNvPr>
          <p:cNvSpPr txBox="1"/>
          <p:nvPr/>
        </p:nvSpPr>
        <p:spPr>
          <a:xfrm>
            <a:off x="6684380" y="4553501"/>
            <a:ext cx="1770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b="1" dirty="0"/>
              <a:t>Nivel de Resiliencia</a:t>
            </a:r>
          </a:p>
        </p:txBody>
      </p:sp>
      <p:sp>
        <p:nvSpPr>
          <p:cNvPr id="148" name="Arco 147">
            <a:extLst>
              <a:ext uri="{FF2B5EF4-FFF2-40B4-BE49-F238E27FC236}">
                <a16:creationId xmlns:a16="http://schemas.microsoft.com/office/drawing/2014/main" id="{51967530-8551-4371-832A-8CDF02E59686}"/>
              </a:ext>
            </a:extLst>
          </p:cNvPr>
          <p:cNvSpPr/>
          <p:nvPr/>
        </p:nvSpPr>
        <p:spPr>
          <a:xfrm rot="16414072">
            <a:off x="5838792" y="436623"/>
            <a:ext cx="2908080" cy="2777384"/>
          </a:xfrm>
          <a:prstGeom prst="arc">
            <a:avLst>
              <a:gd name="adj1" fmla="val 16200000"/>
              <a:gd name="adj2" fmla="val 21336182"/>
            </a:avLst>
          </a:prstGeom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9" name="Imagen 148">
            <a:extLst>
              <a:ext uri="{FF2B5EF4-FFF2-40B4-BE49-F238E27FC236}">
                <a16:creationId xmlns:a16="http://schemas.microsoft.com/office/drawing/2014/main" id="{E1D5B3B7-3DF0-42AD-9FE1-35EBD0338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62" y="1178447"/>
            <a:ext cx="5065419" cy="3544024"/>
          </a:xfrm>
          <a:prstGeom prst="rect">
            <a:avLst/>
          </a:prstGeom>
        </p:spPr>
      </p:pic>
      <p:sp>
        <p:nvSpPr>
          <p:cNvPr id="23" name="Título 13">
            <a:extLst>
              <a:ext uri="{FF2B5EF4-FFF2-40B4-BE49-F238E27FC236}">
                <a16:creationId xmlns:a16="http://schemas.microsoft.com/office/drawing/2014/main" id="{5B62AB5A-B836-D343-A025-AC7A8193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LAS EMPRESAS EN CHILE ESTÁN AVANZANDO EN</a:t>
            </a:r>
            <a:br>
              <a:rPr lang="es-CL" dirty="0"/>
            </a:br>
            <a:r>
              <a:rPr lang="es-CL" dirty="0"/>
              <a:t>LA IMPLEMENTACIÓN DE MEDIDAS DE ADAPTACIÓN</a:t>
            </a:r>
          </a:p>
        </p:txBody>
      </p:sp>
    </p:spTree>
    <p:extLst>
      <p:ext uri="{BB962C8B-B14F-4D97-AF65-F5344CB8AC3E}">
        <p14:creationId xmlns:p14="http://schemas.microsoft.com/office/powerpoint/2010/main" val="418318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08D0BF-1001-4854-A541-B05AEDFA9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41" y="3911993"/>
            <a:ext cx="1166791" cy="11667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C8DFEF6-232C-C44B-853B-BCD80A054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331631"/>
            <a:ext cx="6858000" cy="330031"/>
          </a:xfrm>
        </p:spPr>
        <p:txBody>
          <a:bodyPr>
            <a:normAutofit fontScale="90000"/>
          </a:bodyPr>
          <a:lstStyle/>
          <a:p>
            <a:r>
              <a:rPr lang="es-ES" sz="2000" b="1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77"/>
              </a:rPr>
              <a:t>EMPRESAS Y CAMBIO CLIMÁTICO EN CHILE:</a:t>
            </a:r>
            <a:br>
              <a:rPr lang="es-ES" sz="2000" b="1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77"/>
              </a:rPr>
            </a:b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EL CAMINO HACIA UNA ADAPTACIÓN SOSTENIBLE</a:t>
            </a:r>
            <a:br>
              <a:rPr lang="es-E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Síntesis del proyecto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34880616-3DC9-444C-8501-A206D9757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293619"/>
            <a:ext cx="6858000" cy="300671"/>
          </a:xfrm>
        </p:spPr>
        <p:txBody>
          <a:bodyPr>
            <a:normAutofit/>
          </a:bodyPr>
          <a:lstStyle/>
          <a:p>
            <a:r>
              <a:rPr lang="es-ES" sz="1000" dirty="0">
                <a:solidFill>
                  <a:schemeClr val="tx1">
                    <a:lumMod val="75000"/>
                  </a:schemeClr>
                </a:solidFill>
                <a:latin typeface="Raleway Light" panose="020B0403030101060003" pitchFamily="34" charset="77"/>
              </a:rPr>
              <a:t>¡ MUCHAS GRACIAS 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58FFC6E-88ED-8343-8EC9-2FD895D58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4" y="1305138"/>
            <a:ext cx="2137921" cy="87507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ECFA08-6CC2-F343-A2B7-6FF457C64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2" y="1375719"/>
            <a:ext cx="1589673" cy="605197"/>
          </a:xfrm>
          <a:prstGeom prst="rect">
            <a:avLst/>
          </a:prstGeom>
        </p:spPr>
      </p:pic>
      <p:pic>
        <p:nvPicPr>
          <p:cNvPr id="1026" name="Picture 2" descr="Resultado de imagen para logo cop25">
            <a:extLst>
              <a:ext uri="{FF2B5EF4-FFF2-40B4-BE49-F238E27FC236}">
                <a16:creationId xmlns:a16="http://schemas.microsoft.com/office/drawing/2014/main" id="{68C0BF75-448A-47EC-8B86-1FFA1579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" y="4128011"/>
            <a:ext cx="1664043" cy="9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1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4BAB65-EC3F-1C46-A740-93ACE9FF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MENSAJES IMPORTANTES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259C53-7DC1-8D49-8E92-6FECF6D42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EDA1DCC-0B7E-844D-BB70-A6EDB092B0B3}"/>
              </a:ext>
            </a:extLst>
          </p:cNvPr>
          <p:cNvCxnSpPr/>
          <p:nvPr/>
        </p:nvCxnSpPr>
        <p:spPr>
          <a:xfrm>
            <a:off x="2304965" y="2048641"/>
            <a:ext cx="0" cy="13765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199255-637C-8C43-8F8F-4DE7F060F97D}"/>
              </a:ext>
            </a:extLst>
          </p:cNvPr>
          <p:cNvSpPr txBox="1"/>
          <p:nvPr/>
        </p:nvSpPr>
        <p:spPr>
          <a:xfrm>
            <a:off x="431248" y="2122982"/>
            <a:ext cx="1894692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Las condiciones climáticas en Chile están cambiando y se espera que cambien aún más en el futuro</a:t>
            </a:r>
            <a:endParaRPr lang="es-CL" sz="9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endParaRPr lang="es-CL" sz="81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8 CuadroTexto">
            <a:extLst>
              <a:ext uri="{FF2B5EF4-FFF2-40B4-BE49-F238E27FC236}">
                <a16:creationId xmlns:a16="http://schemas.microsoft.com/office/drawing/2014/main" id="{0EE12232-8E76-2D4A-9C24-27E7E07E7898}"/>
              </a:ext>
            </a:extLst>
          </p:cNvPr>
          <p:cNvSpPr txBox="1"/>
          <p:nvPr/>
        </p:nvSpPr>
        <p:spPr>
          <a:xfrm>
            <a:off x="386686" y="1771988"/>
            <a:ext cx="6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01.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D996B4F-0505-C743-A739-8BC1F84CC094}"/>
              </a:ext>
            </a:extLst>
          </p:cNvPr>
          <p:cNvSpPr txBox="1"/>
          <p:nvPr/>
        </p:nvSpPr>
        <p:spPr>
          <a:xfrm>
            <a:off x="2507973" y="2122982"/>
            <a:ext cx="1894693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Estos cambios pueden generar riesgos</a:t>
            </a:r>
          </a:p>
          <a:p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(y oportunidades) en distintos ámbitos de acción de una empresa</a:t>
            </a:r>
            <a:endParaRPr lang="es-CL" sz="9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endParaRPr lang="es-CL" sz="81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8 CuadroTexto">
            <a:extLst>
              <a:ext uri="{FF2B5EF4-FFF2-40B4-BE49-F238E27FC236}">
                <a16:creationId xmlns:a16="http://schemas.microsoft.com/office/drawing/2014/main" id="{260FAAA6-3007-C943-9289-687E5581509B}"/>
              </a:ext>
            </a:extLst>
          </p:cNvPr>
          <p:cNvSpPr txBox="1"/>
          <p:nvPr/>
        </p:nvSpPr>
        <p:spPr>
          <a:xfrm>
            <a:off x="2469486" y="1771988"/>
            <a:ext cx="60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02.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54048AB-20C9-2142-9E9A-BB9F97386960}"/>
              </a:ext>
            </a:extLst>
          </p:cNvPr>
          <p:cNvCxnSpPr/>
          <p:nvPr/>
        </p:nvCxnSpPr>
        <p:spPr>
          <a:xfrm>
            <a:off x="4489364" y="2048641"/>
            <a:ext cx="0" cy="13765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1753C15-2680-B148-A8AA-9C096ED37A69}"/>
              </a:ext>
            </a:extLst>
          </p:cNvPr>
          <p:cNvSpPr txBox="1"/>
          <p:nvPr/>
        </p:nvSpPr>
        <p:spPr>
          <a:xfrm>
            <a:off x="4692372" y="2122982"/>
            <a:ext cx="1894693" cy="141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Las empresas en Chile están avanzando en la implementación de medidas de adaptación</a:t>
            </a:r>
            <a:endParaRPr lang="es-CL" sz="9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endParaRPr lang="es-CL" sz="81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8 CuadroTexto">
            <a:extLst>
              <a:ext uri="{FF2B5EF4-FFF2-40B4-BE49-F238E27FC236}">
                <a16:creationId xmlns:a16="http://schemas.microsoft.com/office/drawing/2014/main" id="{D7F0ABC3-74F8-AB43-8754-87DAF73DC436}"/>
              </a:ext>
            </a:extLst>
          </p:cNvPr>
          <p:cNvSpPr txBox="1"/>
          <p:nvPr/>
        </p:nvSpPr>
        <p:spPr>
          <a:xfrm>
            <a:off x="4653885" y="1771988"/>
            <a:ext cx="57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03.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CD662A5-9535-7849-A336-1EF61C267FC3}"/>
              </a:ext>
            </a:extLst>
          </p:cNvPr>
          <p:cNvCxnSpPr/>
          <p:nvPr/>
        </p:nvCxnSpPr>
        <p:spPr>
          <a:xfrm>
            <a:off x="6625550" y="2048641"/>
            <a:ext cx="0" cy="13765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D012EB2-0DBB-4144-9B60-63A8C55C3A2A}"/>
              </a:ext>
            </a:extLst>
          </p:cNvPr>
          <p:cNvSpPr txBox="1"/>
          <p:nvPr/>
        </p:nvSpPr>
        <p:spPr>
          <a:xfrm>
            <a:off x="6828558" y="2122982"/>
            <a:ext cx="1894693" cy="123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Se requiere una estrategia para resolver los desafíos pendientes</a:t>
            </a:r>
            <a:endParaRPr lang="es-CL" sz="9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endParaRPr lang="es-CL" sz="81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8 CuadroTexto">
            <a:extLst>
              <a:ext uri="{FF2B5EF4-FFF2-40B4-BE49-F238E27FC236}">
                <a16:creationId xmlns:a16="http://schemas.microsoft.com/office/drawing/2014/main" id="{37B0008C-A65A-F045-93D2-564C8FE2FA64}"/>
              </a:ext>
            </a:extLst>
          </p:cNvPr>
          <p:cNvSpPr txBox="1"/>
          <p:nvPr/>
        </p:nvSpPr>
        <p:spPr>
          <a:xfrm>
            <a:off x="6790072" y="1771988"/>
            <a:ext cx="57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04.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1F79526-574E-3143-9F67-DF659AFB1B51}"/>
              </a:ext>
            </a:extLst>
          </p:cNvPr>
          <p:cNvSpPr txBox="1"/>
          <p:nvPr/>
        </p:nvSpPr>
        <p:spPr>
          <a:xfrm>
            <a:off x="1892595" y="5816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51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0907" y="2674422"/>
            <a:ext cx="767206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52">
              <a:defRPr/>
            </a:pPr>
            <a:r>
              <a:rPr lang="es-CL" sz="126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Presentación del proyecto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237444" y="2988492"/>
            <a:ext cx="237056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454169" y="3429003"/>
            <a:ext cx="15657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Desarrollar un marco conceptual que permita identificar las necesidades de adaptación en una empresa</a:t>
            </a:r>
            <a:endParaRPr lang="es-CL" sz="11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CL" sz="8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endParaRPr lang="es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3409606" y="3078009"/>
            <a:ext cx="56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01.</a:t>
            </a:r>
          </a:p>
        </p:txBody>
      </p:sp>
      <p:sp>
        <p:nvSpPr>
          <p:cNvPr id="16" name="8 CuadroTexto"/>
          <p:cNvSpPr txBox="1"/>
          <p:nvPr/>
        </p:nvSpPr>
        <p:spPr>
          <a:xfrm>
            <a:off x="5313045" y="3078009"/>
            <a:ext cx="60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02.</a:t>
            </a:r>
          </a:p>
        </p:txBody>
      </p:sp>
      <p:sp>
        <p:nvSpPr>
          <p:cNvPr id="17" name="8 CuadroTexto"/>
          <p:cNvSpPr txBox="1"/>
          <p:nvPr/>
        </p:nvSpPr>
        <p:spPr>
          <a:xfrm>
            <a:off x="7129164" y="3078009"/>
            <a:ext cx="58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52">
              <a:defRPr/>
            </a:pPr>
            <a:r>
              <a:rPr lang="es-CL" sz="2000" dirty="0">
                <a:solidFill>
                  <a:srgbClr val="FE6B00"/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03.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90" y="4997073"/>
            <a:ext cx="438019" cy="9062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82048E0-C645-B041-9E6E-28734678F4B3}"/>
              </a:ext>
            </a:extLst>
          </p:cNvPr>
          <p:cNvSpPr txBox="1"/>
          <p:nvPr/>
        </p:nvSpPr>
        <p:spPr>
          <a:xfrm>
            <a:off x="5331973" y="3429003"/>
            <a:ext cx="16784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Century Gothic" panose="020B0502020202020204" pitchFamily="34" charset="0"/>
              </a:rPr>
              <a:t>Hacer un levantamiento de información de impactos y medidas de adaptación implementadas por empresas</a:t>
            </a:r>
          </a:p>
          <a:p>
            <a:endParaRPr lang="es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45D3BF-2911-2540-A90B-FC451040421F}"/>
              </a:ext>
            </a:extLst>
          </p:cNvPr>
          <p:cNvSpPr txBox="1"/>
          <p:nvPr/>
        </p:nvSpPr>
        <p:spPr>
          <a:xfrm>
            <a:off x="7162800" y="3429003"/>
            <a:ext cx="164253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Century Gothic" panose="020B0502020202020204" pitchFamily="34" charset="0"/>
              </a:rPr>
              <a:t>Proponer una Estrategia de Adaptación que incluya un programa de trabajo concreto</a:t>
            </a:r>
          </a:p>
          <a:p>
            <a:endParaRPr lang="es-E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Subtítulo 1">
            <a:extLst>
              <a:ext uri="{FF2B5EF4-FFF2-40B4-BE49-F238E27FC236}">
                <a16:creationId xmlns:a16="http://schemas.microsoft.com/office/drawing/2014/main" id="{094AE016-E37F-2047-9754-E46EB922D1C7}"/>
              </a:ext>
            </a:extLst>
          </p:cNvPr>
          <p:cNvSpPr txBox="1">
            <a:spLocks/>
          </p:cNvSpPr>
          <p:nvPr/>
        </p:nvSpPr>
        <p:spPr>
          <a:xfrm>
            <a:off x="376354" y="3278064"/>
            <a:ext cx="2806661" cy="121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b="1" dirty="0">
                <a:solidFill>
                  <a:schemeClr val="tx1">
                    <a:lumMod val="75000"/>
                  </a:schemeClr>
                </a:solidFill>
              </a:rPr>
              <a:t>OBJETIVO</a:t>
            </a:r>
            <a:r>
              <a:rPr lang="es-CL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200" dirty="0">
                <a:solidFill>
                  <a:schemeClr val="tx1">
                    <a:lumMod val="75000"/>
                  </a:schemeClr>
                </a:solidFill>
              </a:rPr>
              <a:t>Identificar y analizar las medidas de adaptación implementadas por empresas de diversos rubros y proponer una estrategia de mediano y largo plazo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BE92AFC-0AFE-064B-BAFA-F6225D16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OBJETIVOS DEL ESTUDIO</a:t>
            </a:r>
          </a:p>
        </p:txBody>
      </p:sp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0DF43A18-6CD2-7F47-9245-021B3A93D1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3" b="30923"/>
          <a:stretch>
            <a:fillRect/>
          </a:stretch>
        </p:blipFill>
        <p:spPr/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40E147BD-B915-D041-8F74-020F5E4D94A2}"/>
              </a:ext>
            </a:extLst>
          </p:cNvPr>
          <p:cNvSpPr/>
          <p:nvPr/>
        </p:nvSpPr>
        <p:spPr>
          <a:xfrm>
            <a:off x="4634312" y="258412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tx1">
                    <a:lumMod val="75000"/>
                  </a:schemeClr>
                </a:solidFill>
              </a:rPr>
              <a:t>OBJETIVOS ESPECÍFICOS</a:t>
            </a:r>
            <a:endParaRPr lang="es-CL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8D59B7D-09AC-9B41-8264-6D65CADDDBCA}"/>
              </a:ext>
            </a:extLst>
          </p:cNvPr>
          <p:cNvSpPr/>
          <p:nvPr/>
        </p:nvSpPr>
        <p:spPr>
          <a:xfrm>
            <a:off x="3376075" y="3043653"/>
            <a:ext cx="1720740" cy="172074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E22D2C8-C9C7-3A42-BD97-E1961EB18A92}"/>
              </a:ext>
            </a:extLst>
          </p:cNvPr>
          <p:cNvSpPr/>
          <p:nvPr/>
        </p:nvSpPr>
        <p:spPr>
          <a:xfrm>
            <a:off x="5246529" y="3043653"/>
            <a:ext cx="1720740" cy="172074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7FB6832-14FB-6E4A-A416-17050394C81D}"/>
              </a:ext>
            </a:extLst>
          </p:cNvPr>
          <p:cNvSpPr/>
          <p:nvPr/>
        </p:nvSpPr>
        <p:spPr>
          <a:xfrm>
            <a:off x="7116983" y="3043653"/>
            <a:ext cx="1720740" cy="172074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85BA5FF-41D9-F945-B709-A936300BA155}"/>
              </a:ext>
            </a:extLst>
          </p:cNvPr>
          <p:cNvCxnSpPr/>
          <p:nvPr/>
        </p:nvCxnSpPr>
        <p:spPr>
          <a:xfrm flipH="1">
            <a:off x="3376075" y="2788146"/>
            <a:ext cx="112819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8BAAD3AB-153B-E34A-A1FD-F2E1E8B82AA4}"/>
              </a:ext>
            </a:extLst>
          </p:cNvPr>
          <p:cNvCxnSpPr/>
          <p:nvPr/>
        </p:nvCxnSpPr>
        <p:spPr>
          <a:xfrm flipH="1">
            <a:off x="7711008" y="2788146"/>
            <a:ext cx="112819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aptura de pantalla, exterior, suelo, automóvil&#10;&#10;Descripción generada automáticamente">
            <a:extLst>
              <a:ext uri="{FF2B5EF4-FFF2-40B4-BE49-F238E27FC236}">
                <a16:creationId xmlns:a16="http://schemas.microsoft.com/office/drawing/2014/main" id="{CA3619FB-70A4-F346-87B7-A39C8DB1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7234">
            <a:off x="166353" y="1044520"/>
            <a:ext cx="3347894" cy="293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B3939DF-7FEE-3E49-BE0F-B1B4B4B2B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766">
            <a:off x="459927" y="2512931"/>
            <a:ext cx="3483855" cy="24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05A414EB-6155-8A47-A6EF-3D59BDDB9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0240">
            <a:off x="1934685" y="968077"/>
            <a:ext cx="3460790" cy="282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F5A7200-FB19-8F42-BB75-60B315EEB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7109">
            <a:off x="2529223" y="2036988"/>
            <a:ext cx="3315564" cy="292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70EB2A43-D8BC-FC4B-849C-B4C7B1C2E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96802">
            <a:off x="5474958" y="804333"/>
            <a:ext cx="3374633" cy="295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99EC424-CEF4-864C-8E8C-0957FFE80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28767">
            <a:off x="5802273" y="2257664"/>
            <a:ext cx="3074094" cy="272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LAS CONDICIONES CLIMÁTICAS EN CHILE ESTÁN CAMBIANDO</a:t>
            </a:r>
            <a:br>
              <a:rPr lang="es-CL" dirty="0"/>
            </a:br>
            <a:r>
              <a:rPr lang="es-CL" dirty="0"/>
              <a:t>Y SE ESPERA QUE CAMBIEN AÚN MÁS EN EL FUTURO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A4833E0-BEBD-1E41-AF0F-7302BD18F2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FD6F926-119E-7245-8365-BDE4F47108B3}"/>
              </a:ext>
            </a:extLst>
          </p:cNvPr>
          <p:cNvSpPr/>
          <p:nvPr/>
        </p:nvSpPr>
        <p:spPr>
          <a:xfrm rot="492690">
            <a:off x="7432067" y="3304337"/>
            <a:ext cx="604493" cy="1105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05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LAS CONDICIONES CLIMÁTICAS EN CHILE ESTÁN CAMBIANDO</a:t>
            </a:r>
            <a:br>
              <a:rPr lang="es-CL" dirty="0"/>
            </a:br>
            <a:r>
              <a:rPr lang="es-CL" dirty="0"/>
              <a:t>Y SE ESPERA QUE CAMBIEN AÚN MÁS EN EL FUTURO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5C80B3A-95AC-C14F-9613-29398CFB2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39"/>
          <a:stretch/>
        </p:blipFill>
        <p:spPr>
          <a:xfrm>
            <a:off x="1060923" y="835889"/>
            <a:ext cx="3528503" cy="41124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181BC5C-17D9-F64A-8E50-B11F5396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48"/>
          <a:stretch/>
        </p:blipFill>
        <p:spPr>
          <a:xfrm>
            <a:off x="5152638" y="835889"/>
            <a:ext cx="3481219" cy="40839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0065566-CD1B-4440-8DF7-A58B4B566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3" t="90381" r="19373" b="1421"/>
          <a:stretch/>
        </p:blipFill>
        <p:spPr>
          <a:xfrm rot="16200000">
            <a:off x="-779966" y="2641394"/>
            <a:ext cx="3323807" cy="53701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CA4AA26-23B1-EE41-81B7-566C82A27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34" t="89574" r="9106" b="1696"/>
          <a:stretch/>
        </p:blipFill>
        <p:spPr>
          <a:xfrm rot="16200000">
            <a:off x="3001361" y="2341246"/>
            <a:ext cx="3924105" cy="5370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4E7ED70-CF19-C744-9401-7D87B89E3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DB32B94-994A-43F7-A59D-CFF527A7DF19}"/>
              </a:ext>
            </a:extLst>
          </p:cNvPr>
          <p:cNvSpPr/>
          <p:nvPr/>
        </p:nvSpPr>
        <p:spPr>
          <a:xfrm>
            <a:off x="613430" y="1388962"/>
            <a:ext cx="162074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4D2942-DD5B-4A36-9C4C-40E17091A0CA}"/>
              </a:ext>
            </a:extLst>
          </p:cNvPr>
          <p:cNvSpPr/>
          <p:nvPr/>
        </p:nvSpPr>
        <p:spPr>
          <a:xfrm>
            <a:off x="4741136" y="660629"/>
            <a:ext cx="162074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78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LAS EMPRESAS GENERAN VALOR EN UN CONTEXTO</a:t>
            </a:r>
            <a:br>
              <a:rPr lang="es-CL" dirty="0"/>
            </a:br>
            <a:r>
              <a:rPr lang="es-CL" dirty="0"/>
              <a:t>TERRITORIAL Y REGULATORIO DETERMINADO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E7ED70-CF19-C744-9401-7D87B89E3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FA04DCE-73D3-8D42-9A7D-605543430285}"/>
              </a:ext>
            </a:extLst>
          </p:cNvPr>
          <p:cNvSpPr/>
          <p:nvPr/>
        </p:nvSpPr>
        <p:spPr>
          <a:xfrm>
            <a:off x="2371293" y="1272479"/>
            <a:ext cx="4323240" cy="326031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050" dirty="0"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06A60F5-E9B9-D149-A76B-0260B7653CB1}"/>
              </a:ext>
            </a:extLst>
          </p:cNvPr>
          <p:cNvSpPr/>
          <p:nvPr/>
        </p:nvSpPr>
        <p:spPr>
          <a:xfrm>
            <a:off x="2601071" y="1614233"/>
            <a:ext cx="3773082" cy="25735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59EAB-65E2-0A4D-A379-30D13FCA89F2}"/>
              </a:ext>
            </a:extLst>
          </p:cNvPr>
          <p:cNvSpPr/>
          <p:nvPr/>
        </p:nvSpPr>
        <p:spPr>
          <a:xfrm>
            <a:off x="3129197" y="2087425"/>
            <a:ext cx="2244379" cy="1625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050" b="1" dirty="0">
                <a:solidFill>
                  <a:schemeClr val="tx2"/>
                </a:solidFill>
                <a:latin typeface="+mj-lt"/>
              </a:rPr>
              <a:t>Condiciones internas de la empresa</a:t>
            </a:r>
          </a:p>
          <a:p>
            <a:r>
              <a:rPr lang="es-ES" sz="1050" dirty="0">
                <a:solidFill>
                  <a:schemeClr val="tx2"/>
                </a:solidFill>
                <a:latin typeface="+mj-lt"/>
              </a:rPr>
              <a:t>Financiamiento, Recursos humanos, Infraestructura,  Operaciones, Logística, Ventas, etc.</a:t>
            </a:r>
            <a:endParaRPr lang="es-CL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riángulo isósceles 18">
            <a:extLst>
              <a:ext uri="{FF2B5EF4-FFF2-40B4-BE49-F238E27FC236}">
                <a16:creationId xmlns:a16="http://schemas.microsoft.com/office/drawing/2014/main" id="{2F43D22A-497D-4B42-BEB0-F227E44FFD7A}"/>
              </a:ext>
            </a:extLst>
          </p:cNvPr>
          <p:cNvSpPr/>
          <p:nvPr/>
        </p:nvSpPr>
        <p:spPr>
          <a:xfrm rot="5400000">
            <a:off x="4964573" y="2587904"/>
            <a:ext cx="1625834" cy="624878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A223B2-1D1B-AC46-B858-D9378CAE5E1A}"/>
              </a:ext>
            </a:extLst>
          </p:cNvPr>
          <p:cNvSpPr txBox="1"/>
          <p:nvPr/>
        </p:nvSpPr>
        <p:spPr>
          <a:xfrm>
            <a:off x="2662867" y="1660712"/>
            <a:ext cx="790916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Territorio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0F2F1D-8EFC-FF4D-A932-86EA44B22E4B}"/>
              </a:ext>
            </a:extLst>
          </p:cNvPr>
          <p:cNvSpPr/>
          <p:nvPr/>
        </p:nvSpPr>
        <p:spPr>
          <a:xfrm>
            <a:off x="579377" y="1272480"/>
            <a:ext cx="1700441" cy="326031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C3ADA55-95D3-2B47-8A15-F56CA08CC7EE}"/>
              </a:ext>
            </a:extLst>
          </p:cNvPr>
          <p:cNvSpPr/>
          <p:nvPr/>
        </p:nvSpPr>
        <p:spPr>
          <a:xfrm>
            <a:off x="744660" y="1614233"/>
            <a:ext cx="1375829" cy="25735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0AF9F08-B8C2-1747-9A75-2237CEF790B1}"/>
              </a:ext>
            </a:extLst>
          </p:cNvPr>
          <p:cNvSpPr/>
          <p:nvPr/>
        </p:nvSpPr>
        <p:spPr>
          <a:xfrm>
            <a:off x="921258" y="2087425"/>
            <a:ext cx="723919" cy="162582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500" b="1" dirty="0">
                <a:solidFill>
                  <a:schemeClr val="tx2"/>
                </a:solidFill>
                <a:latin typeface="+mj-lt"/>
              </a:rPr>
              <a:t>Proveedores</a:t>
            </a:r>
            <a:endParaRPr lang="es-CL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Triángulo isósceles 25">
            <a:extLst>
              <a:ext uri="{FF2B5EF4-FFF2-40B4-BE49-F238E27FC236}">
                <a16:creationId xmlns:a16="http://schemas.microsoft.com/office/drawing/2014/main" id="{33618754-6750-2A47-89B3-264FE7E1E494}"/>
              </a:ext>
            </a:extLst>
          </p:cNvPr>
          <p:cNvSpPr/>
          <p:nvPr/>
        </p:nvSpPr>
        <p:spPr>
          <a:xfrm rot="5400000">
            <a:off x="1018366" y="2766066"/>
            <a:ext cx="1625827" cy="268557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2F4712-2ABD-8149-9387-27EBB8280C40}"/>
              </a:ext>
            </a:extLst>
          </p:cNvPr>
          <p:cNvSpPr txBox="1"/>
          <p:nvPr/>
        </p:nvSpPr>
        <p:spPr>
          <a:xfrm>
            <a:off x="2426336" y="1308359"/>
            <a:ext cx="933344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Regulación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2D74758-FE62-444E-B9DE-CD7B3964A430}"/>
              </a:ext>
            </a:extLst>
          </p:cNvPr>
          <p:cNvSpPr txBox="1"/>
          <p:nvPr/>
        </p:nvSpPr>
        <p:spPr>
          <a:xfrm>
            <a:off x="3114319" y="2087425"/>
            <a:ext cx="757488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Empresa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EE71649-70F9-7247-A1F2-592DA377874F}"/>
              </a:ext>
            </a:extLst>
          </p:cNvPr>
          <p:cNvSpPr txBox="1"/>
          <p:nvPr/>
        </p:nvSpPr>
        <p:spPr>
          <a:xfrm>
            <a:off x="5456582" y="2768299"/>
            <a:ext cx="523498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Valor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E65146A-05AC-D54D-A8C1-AF30FAA3A76F}"/>
              </a:ext>
            </a:extLst>
          </p:cNvPr>
          <p:cNvSpPr/>
          <p:nvPr/>
        </p:nvSpPr>
        <p:spPr>
          <a:xfrm>
            <a:off x="6810217" y="1272480"/>
            <a:ext cx="1791916" cy="326031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F88EEA-7A8B-184F-A0CA-069ED7BF678C}"/>
              </a:ext>
            </a:extLst>
          </p:cNvPr>
          <p:cNvSpPr/>
          <p:nvPr/>
        </p:nvSpPr>
        <p:spPr>
          <a:xfrm>
            <a:off x="6993909" y="1614233"/>
            <a:ext cx="1442942" cy="25735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7DF1A7E-6474-A34A-9713-10999E4FE812}"/>
              </a:ext>
            </a:extLst>
          </p:cNvPr>
          <p:cNvSpPr/>
          <p:nvPr/>
        </p:nvSpPr>
        <p:spPr>
          <a:xfrm>
            <a:off x="7173642" y="2087425"/>
            <a:ext cx="709641" cy="16258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500" b="1" dirty="0">
                <a:solidFill>
                  <a:schemeClr val="tx2"/>
                </a:solidFill>
                <a:latin typeface="+mj-lt"/>
              </a:rPr>
              <a:t>Clientes</a:t>
            </a:r>
            <a:endParaRPr lang="es-CL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Triángulo isósceles 40">
            <a:extLst>
              <a:ext uri="{FF2B5EF4-FFF2-40B4-BE49-F238E27FC236}">
                <a16:creationId xmlns:a16="http://schemas.microsoft.com/office/drawing/2014/main" id="{738132EE-62F5-354F-B24A-73721E248742}"/>
              </a:ext>
            </a:extLst>
          </p:cNvPr>
          <p:cNvSpPr/>
          <p:nvPr/>
        </p:nvSpPr>
        <p:spPr>
          <a:xfrm rot="5400000">
            <a:off x="7297742" y="2725151"/>
            <a:ext cx="1625835" cy="35038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05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9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LAS AMENAZAS DE ORIGEN CLIMÁTICO SOBRE</a:t>
            </a:r>
            <a:br>
              <a:rPr lang="es-CL" dirty="0"/>
            </a:br>
            <a:r>
              <a:rPr lang="es-CL" dirty="0"/>
              <a:t>SISTEMAS EXPUESTOS Y VULNERABLES GENERAN RIESGOS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E7ED70-CF19-C744-9401-7D87B89E3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75C248-3979-A441-8DEE-D7D266A94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7" y="800652"/>
            <a:ext cx="6055769" cy="40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… Y AFECTAR DISTINTOS COMPONENTES DEL ACCIONAR DE UNA</a:t>
            </a:r>
            <a:br>
              <a:rPr lang="es-CL" dirty="0"/>
            </a:br>
            <a:r>
              <a:rPr lang="es-CL" dirty="0"/>
              <a:t>EMPRESA, YA SEA DE MANERA DIRECTA O INDIRECTA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E7ED70-CF19-C744-9401-7D87B89E3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FA04DCE-73D3-8D42-9A7D-605543430285}"/>
              </a:ext>
            </a:extLst>
          </p:cNvPr>
          <p:cNvSpPr/>
          <p:nvPr/>
        </p:nvSpPr>
        <p:spPr>
          <a:xfrm>
            <a:off x="2371293" y="1272479"/>
            <a:ext cx="4323240" cy="326031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050" dirty="0"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06A60F5-E9B9-D149-A76B-0260B7653CB1}"/>
              </a:ext>
            </a:extLst>
          </p:cNvPr>
          <p:cNvSpPr/>
          <p:nvPr/>
        </p:nvSpPr>
        <p:spPr>
          <a:xfrm>
            <a:off x="2601071" y="1614233"/>
            <a:ext cx="3773082" cy="25735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13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C59EAB-65E2-0A4D-A379-30D13FCA89F2}"/>
              </a:ext>
            </a:extLst>
          </p:cNvPr>
          <p:cNvSpPr/>
          <p:nvPr/>
        </p:nvSpPr>
        <p:spPr>
          <a:xfrm>
            <a:off x="3129197" y="2087425"/>
            <a:ext cx="2244379" cy="16258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050" b="1" dirty="0">
                <a:solidFill>
                  <a:schemeClr val="tx2"/>
                </a:solidFill>
                <a:latin typeface="+mj-lt"/>
              </a:rPr>
              <a:t>Condiciones internas de la empresa</a:t>
            </a:r>
          </a:p>
          <a:p>
            <a:r>
              <a:rPr lang="es-ES" sz="1050" dirty="0">
                <a:solidFill>
                  <a:schemeClr val="tx2"/>
                </a:solidFill>
                <a:latin typeface="+mj-lt"/>
              </a:rPr>
              <a:t>Financiamiento, Recursos humanos, Infraestructura,  Operaciones, Logística, Ventas, etc.</a:t>
            </a:r>
            <a:endParaRPr lang="es-CL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riángulo isósceles 18">
            <a:extLst>
              <a:ext uri="{FF2B5EF4-FFF2-40B4-BE49-F238E27FC236}">
                <a16:creationId xmlns:a16="http://schemas.microsoft.com/office/drawing/2014/main" id="{2F43D22A-497D-4B42-BEB0-F227E44FFD7A}"/>
              </a:ext>
            </a:extLst>
          </p:cNvPr>
          <p:cNvSpPr/>
          <p:nvPr/>
        </p:nvSpPr>
        <p:spPr>
          <a:xfrm rot="5400000">
            <a:off x="4964573" y="2587904"/>
            <a:ext cx="1625834" cy="624878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A223B2-1D1B-AC46-B858-D9378CAE5E1A}"/>
              </a:ext>
            </a:extLst>
          </p:cNvPr>
          <p:cNvSpPr txBox="1"/>
          <p:nvPr/>
        </p:nvSpPr>
        <p:spPr>
          <a:xfrm>
            <a:off x="2662867" y="1660712"/>
            <a:ext cx="790916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Territorio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0F2F1D-8EFC-FF4D-A932-86EA44B22E4B}"/>
              </a:ext>
            </a:extLst>
          </p:cNvPr>
          <p:cNvSpPr/>
          <p:nvPr/>
        </p:nvSpPr>
        <p:spPr>
          <a:xfrm>
            <a:off x="579377" y="1272480"/>
            <a:ext cx="1700441" cy="326031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C3ADA55-95D3-2B47-8A15-F56CA08CC7EE}"/>
              </a:ext>
            </a:extLst>
          </p:cNvPr>
          <p:cNvSpPr/>
          <p:nvPr/>
        </p:nvSpPr>
        <p:spPr>
          <a:xfrm>
            <a:off x="744660" y="1614233"/>
            <a:ext cx="1375829" cy="25735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0AF9F08-B8C2-1747-9A75-2237CEF790B1}"/>
              </a:ext>
            </a:extLst>
          </p:cNvPr>
          <p:cNvSpPr/>
          <p:nvPr/>
        </p:nvSpPr>
        <p:spPr>
          <a:xfrm>
            <a:off x="921258" y="2087425"/>
            <a:ext cx="723919" cy="162582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500" b="1" dirty="0">
                <a:solidFill>
                  <a:schemeClr val="tx2"/>
                </a:solidFill>
                <a:latin typeface="+mj-lt"/>
              </a:rPr>
              <a:t>Proveedores</a:t>
            </a:r>
            <a:endParaRPr lang="es-CL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Triángulo isósceles 25">
            <a:extLst>
              <a:ext uri="{FF2B5EF4-FFF2-40B4-BE49-F238E27FC236}">
                <a16:creationId xmlns:a16="http://schemas.microsoft.com/office/drawing/2014/main" id="{33618754-6750-2A47-89B3-264FE7E1E494}"/>
              </a:ext>
            </a:extLst>
          </p:cNvPr>
          <p:cNvSpPr/>
          <p:nvPr/>
        </p:nvSpPr>
        <p:spPr>
          <a:xfrm rot="5400000">
            <a:off x="1018366" y="2766066"/>
            <a:ext cx="1625827" cy="268557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2F4712-2ABD-8149-9387-27EBB8280C40}"/>
              </a:ext>
            </a:extLst>
          </p:cNvPr>
          <p:cNvSpPr txBox="1"/>
          <p:nvPr/>
        </p:nvSpPr>
        <p:spPr>
          <a:xfrm>
            <a:off x="2426336" y="1308359"/>
            <a:ext cx="933344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Regulación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2D74758-FE62-444E-B9DE-CD7B3964A430}"/>
              </a:ext>
            </a:extLst>
          </p:cNvPr>
          <p:cNvSpPr txBox="1"/>
          <p:nvPr/>
        </p:nvSpPr>
        <p:spPr>
          <a:xfrm>
            <a:off x="3114319" y="2087425"/>
            <a:ext cx="757488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Empresa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EE71649-70F9-7247-A1F2-592DA377874F}"/>
              </a:ext>
            </a:extLst>
          </p:cNvPr>
          <p:cNvSpPr txBox="1"/>
          <p:nvPr/>
        </p:nvSpPr>
        <p:spPr>
          <a:xfrm>
            <a:off x="5456582" y="2768299"/>
            <a:ext cx="523498" cy="251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+mj-lt"/>
              </a:rPr>
              <a:t>Valor</a:t>
            </a:r>
            <a:endParaRPr lang="es-CL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E65146A-05AC-D54D-A8C1-AF30FAA3A76F}"/>
              </a:ext>
            </a:extLst>
          </p:cNvPr>
          <p:cNvSpPr/>
          <p:nvPr/>
        </p:nvSpPr>
        <p:spPr>
          <a:xfrm>
            <a:off x="6810217" y="1272480"/>
            <a:ext cx="1791916" cy="326031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F88EEA-7A8B-184F-A0CA-069ED7BF678C}"/>
              </a:ext>
            </a:extLst>
          </p:cNvPr>
          <p:cNvSpPr/>
          <p:nvPr/>
        </p:nvSpPr>
        <p:spPr>
          <a:xfrm>
            <a:off x="6993909" y="1614233"/>
            <a:ext cx="1442942" cy="25735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7DF1A7E-6474-A34A-9713-10999E4FE812}"/>
              </a:ext>
            </a:extLst>
          </p:cNvPr>
          <p:cNvSpPr/>
          <p:nvPr/>
        </p:nvSpPr>
        <p:spPr>
          <a:xfrm>
            <a:off x="7173642" y="2087425"/>
            <a:ext cx="709641" cy="16258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500" b="1" dirty="0">
                <a:solidFill>
                  <a:schemeClr val="tx2"/>
                </a:solidFill>
                <a:latin typeface="+mj-lt"/>
              </a:rPr>
              <a:t>Clientes</a:t>
            </a:r>
            <a:endParaRPr lang="es-CL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" name="Triángulo isósceles 40">
            <a:extLst>
              <a:ext uri="{FF2B5EF4-FFF2-40B4-BE49-F238E27FC236}">
                <a16:creationId xmlns:a16="http://schemas.microsoft.com/office/drawing/2014/main" id="{738132EE-62F5-354F-B24A-73721E248742}"/>
              </a:ext>
            </a:extLst>
          </p:cNvPr>
          <p:cNvSpPr/>
          <p:nvPr/>
        </p:nvSpPr>
        <p:spPr>
          <a:xfrm rot="5400000">
            <a:off x="7297742" y="2725151"/>
            <a:ext cx="1625835" cy="35038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05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4C33BC-282B-3C4F-AE81-3BDA06A14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" y="1614233"/>
            <a:ext cx="1614463" cy="221988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DF2C9DE-E5C2-144F-AAC6-8BF16AC8B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41" y="1614233"/>
            <a:ext cx="1614463" cy="221988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721406B-D792-A541-ACF0-DBC609DC6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2" y="1790394"/>
            <a:ext cx="1614463" cy="221988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0521E14-5367-374D-B014-0C46570D7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7" y="892757"/>
            <a:ext cx="1614463" cy="22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5FBF013-913E-8642-BC8E-76339D88F0E3}"/>
              </a:ext>
            </a:extLst>
          </p:cNvPr>
          <p:cNvSpPr/>
          <p:nvPr/>
        </p:nvSpPr>
        <p:spPr>
          <a:xfrm>
            <a:off x="4704366" y="1388006"/>
            <a:ext cx="3419557" cy="2828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2A9AC9-EE03-924E-8211-08076EC40164}"/>
              </a:ext>
            </a:extLst>
          </p:cNvPr>
          <p:cNvSpPr/>
          <p:nvPr/>
        </p:nvSpPr>
        <p:spPr>
          <a:xfrm>
            <a:off x="1039873" y="1388006"/>
            <a:ext cx="3419557" cy="2828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D974AB7-0535-CA41-AE37-E2AD6344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" y="241660"/>
            <a:ext cx="7435424" cy="254190"/>
          </a:xfrm>
        </p:spPr>
        <p:txBody>
          <a:bodyPr>
            <a:normAutofit fontScale="90000"/>
          </a:bodyPr>
          <a:lstStyle/>
          <a:p>
            <a:r>
              <a:rPr lang="es-CL" dirty="0"/>
              <a:t>GENERANDO RIESGOS DE DISTINTO TIPO…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E7ED70-CF19-C744-9401-7D87B89E3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060"/>
            <a:ext cx="948706" cy="361178"/>
          </a:xfrm>
          <a:prstGeom prst="rect">
            <a:avLst/>
          </a:prstGeom>
        </p:spPr>
      </p:pic>
      <p:sp>
        <p:nvSpPr>
          <p:cNvPr id="8" name="8 CuadroTexto">
            <a:extLst>
              <a:ext uri="{FF2B5EF4-FFF2-40B4-BE49-F238E27FC236}">
                <a16:creationId xmlns:a16="http://schemas.microsoft.com/office/drawing/2014/main" id="{27AFB215-91EE-814D-BCD5-1850D0B93024}"/>
              </a:ext>
            </a:extLst>
          </p:cNvPr>
          <p:cNvSpPr txBox="1"/>
          <p:nvPr/>
        </p:nvSpPr>
        <p:spPr>
          <a:xfrm>
            <a:off x="1284809" y="1578939"/>
            <a:ext cx="275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52">
              <a:defRPr/>
            </a:pPr>
            <a:r>
              <a:rPr lang="es-CL" sz="1400" b="1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RIESGOS FÍSICOS ASOCIADOS A UN CLIMA CAMBIANTE</a:t>
            </a: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F5453B92-2970-A345-BE30-3AE5AB00C4E7}"/>
              </a:ext>
            </a:extLst>
          </p:cNvPr>
          <p:cNvSpPr txBox="1"/>
          <p:nvPr/>
        </p:nvSpPr>
        <p:spPr>
          <a:xfrm>
            <a:off x="4863232" y="1578939"/>
            <a:ext cx="3337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52">
              <a:defRPr/>
            </a:pPr>
            <a:r>
              <a:rPr lang="es-CL" sz="1400" b="1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RIESGOS DE TRANSICIÓN HACIA UNA ECONOMÍA MÁS RESILIENTE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EDD656-022E-5149-BC93-3CBC8CA59A57}"/>
              </a:ext>
            </a:extLst>
          </p:cNvPr>
          <p:cNvSpPr/>
          <p:nvPr/>
        </p:nvSpPr>
        <p:spPr>
          <a:xfrm>
            <a:off x="1371600" y="2335427"/>
            <a:ext cx="1329267" cy="28281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DB2073-C3CB-2047-A431-293150DCB664}"/>
              </a:ext>
            </a:extLst>
          </p:cNvPr>
          <p:cNvSpPr/>
          <p:nvPr/>
        </p:nvSpPr>
        <p:spPr>
          <a:xfrm>
            <a:off x="1371600" y="2707960"/>
            <a:ext cx="1397000" cy="28281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5FFB29E-76B1-BC44-BA88-39D320CD1D7F}"/>
              </a:ext>
            </a:extLst>
          </p:cNvPr>
          <p:cNvSpPr/>
          <p:nvPr/>
        </p:nvSpPr>
        <p:spPr>
          <a:xfrm>
            <a:off x="4961467" y="2335427"/>
            <a:ext cx="2463800" cy="28281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20D6634-6C4B-8D49-AA82-D0F5AF764C34}"/>
              </a:ext>
            </a:extLst>
          </p:cNvPr>
          <p:cNvSpPr/>
          <p:nvPr/>
        </p:nvSpPr>
        <p:spPr>
          <a:xfrm>
            <a:off x="4961467" y="2707960"/>
            <a:ext cx="1701800" cy="28281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0AEF2F8-F619-0A48-AD5A-6F6CC16F237A}"/>
              </a:ext>
            </a:extLst>
          </p:cNvPr>
          <p:cNvSpPr/>
          <p:nvPr/>
        </p:nvSpPr>
        <p:spPr>
          <a:xfrm>
            <a:off x="4961467" y="3080494"/>
            <a:ext cx="1701800" cy="28281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84439ED-F6F4-EE47-98C1-DCC817CD3416}"/>
              </a:ext>
            </a:extLst>
          </p:cNvPr>
          <p:cNvSpPr/>
          <p:nvPr/>
        </p:nvSpPr>
        <p:spPr>
          <a:xfrm>
            <a:off x="4961467" y="3453027"/>
            <a:ext cx="1879600" cy="28281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BFDF67-6FD7-7E4C-B5BC-3D41B05195BF}"/>
              </a:ext>
            </a:extLst>
          </p:cNvPr>
          <p:cNvSpPr txBox="1"/>
          <p:nvPr/>
        </p:nvSpPr>
        <p:spPr>
          <a:xfrm>
            <a:off x="4991892" y="2218814"/>
            <a:ext cx="3080672" cy="228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Riesgos de regulación o legales</a:t>
            </a:r>
          </a:p>
          <a:p>
            <a:pPr>
              <a:lnSpc>
                <a:spcPct val="200000"/>
              </a:lnSpc>
            </a:pPr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Riesgos tecnológicos</a:t>
            </a:r>
          </a:p>
          <a:p>
            <a:pPr>
              <a:lnSpc>
                <a:spcPct val="200000"/>
              </a:lnSpc>
            </a:pPr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Riesgos de mercados</a:t>
            </a:r>
          </a:p>
          <a:p>
            <a:pPr>
              <a:lnSpc>
                <a:spcPct val="200000"/>
              </a:lnSpc>
            </a:pPr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Riesgos reputacionales </a:t>
            </a:r>
            <a:endParaRPr lang="es-CL" sz="9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CL" sz="81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pPr>
              <a:lnSpc>
                <a:spcPct val="200000"/>
              </a:lnSpc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A65BE4-6B3E-8140-98B4-81D783EE81A8}"/>
              </a:ext>
            </a:extLst>
          </p:cNvPr>
          <p:cNvSpPr txBox="1"/>
          <p:nvPr/>
        </p:nvSpPr>
        <p:spPr>
          <a:xfrm>
            <a:off x="1371600" y="2218814"/>
            <a:ext cx="1894692" cy="155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Riesgos agudos</a:t>
            </a:r>
          </a:p>
          <a:p>
            <a:pPr>
              <a:lnSpc>
                <a:spcPct val="200000"/>
              </a:lnSpc>
            </a:pPr>
            <a:r>
              <a:rPr lang="es-CL" sz="1200" dirty="0">
                <a:solidFill>
                  <a:schemeClr val="tx1">
                    <a:lumMod val="75000"/>
                  </a:schemeClr>
                </a:solidFill>
                <a:latin typeface="Raleway" panose="020B0503030101060003" pitchFamily="34" charset="0"/>
                <a:cs typeface="Arial" panose="020B0604020202020204" pitchFamily="34" charset="0"/>
              </a:rPr>
              <a:t>Riesgos crónicos</a:t>
            </a:r>
            <a:endParaRPr lang="es-CL" sz="90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CL" sz="810" dirty="0">
              <a:solidFill>
                <a:schemeClr val="tx1">
                  <a:lumMod val="75000"/>
                </a:schemeClr>
              </a:solidFill>
              <a:latin typeface="Raleway" panose="020B0503030101060003" pitchFamily="34" charset="0"/>
            </a:endParaRPr>
          </a:p>
          <a:p>
            <a:pPr>
              <a:lnSpc>
                <a:spcPct val="200000"/>
              </a:lnSpc>
            </a:pPr>
            <a:endParaRPr lang="es-E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68447"/>
      </p:ext>
    </p:extLst>
  </p:cSld>
  <p:clrMapOvr>
    <a:masterClrMapping/>
  </p:clrMapOvr>
</p:sld>
</file>

<file path=ppt/theme/theme1.xml><?xml version="1.0" encoding="utf-8"?>
<a:theme xmlns:a="http://schemas.openxmlformats.org/drawingml/2006/main" name="ACCION EMPRESAS 2019">
  <a:themeElements>
    <a:clrScheme name="Personalizado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F5A706"/>
      </a:accent1>
      <a:accent2>
        <a:srgbClr val="FE6B00"/>
      </a:accent2>
      <a:accent3>
        <a:srgbClr val="F4313F"/>
      </a:accent3>
      <a:accent4>
        <a:srgbClr val="2AD2C5"/>
      </a:accent4>
      <a:accent5>
        <a:srgbClr val="00609C"/>
      </a:accent5>
      <a:accent6>
        <a:srgbClr val="604793"/>
      </a:accent6>
      <a:hlink>
        <a:srgbClr val="BBBF12"/>
      </a:hlink>
      <a:folHlink>
        <a:srgbClr val="00A09B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0B4FF36-C4BD-430F-B7C7-95947CB6FD98}" vid="{2797FFFF-2148-4F39-B5C6-628AD341E66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ACCIONEMPRESAS-PPT2019</Template>
  <TotalTime>1659</TotalTime>
  <Words>905</Words>
  <Application>Microsoft Office PowerPoint</Application>
  <PresentationFormat>Presentación en pantalla (16:9)</PresentationFormat>
  <Paragraphs>109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Raleway</vt:lpstr>
      <vt:lpstr>Raleway Black</vt:lpstr>
      <vt:lpstr>Raleway Light</vt:lpstr>
      <vt:lpstr>ACCION EMPRESAS 2019</vt:lpstr>
      <vt:lpstr>EMPRESAS Y CAMBIO CLIMÁTICO EN CHILE: EL CAMINO HACIA UNA ADAPTACIÓN SOSTENIBLE  Síntesis del proyecto</vt:lpstr>
      <vt:lpstr>MENSAJES IMPORTANTES</vt:lpstr>
      <vt:lpstr>OBJETIVOS DEL ESTUDIO</vt:lpstr>
      <vt:lpstr>LAS CONDICIONES CLIMÁTICAS EN CHILE ESTÁN CAMBIANDO Y SE ESPERA QUE CAMBIEN AÚN MÁS EN EL FUTURO</vt:lpstr>
      <vt:lpstr>LAS CONDICIONES CLIMÁTICAS EN CHILE ESTÁN CAMBIANDO Y SE ESPERA QUE CAMBIEN AÚN MÁS EN EL FUTURO</vt:lpstr>
      <vt:lpstr>LAS EMPRESAS GENERAN VALOR EN UN CONTEXTO TERRITORIAL Y REGULATORIO DETERMINADO</vt:lpstr>
      <vt:lpstr>LAS AMENAZAS DE ORIGEN CLIMÁTICO SOBRE SISTEMAS EXPUESTOS Y VULNERABLES GENERAN RIESGOS</vt:lpstr>
      <vt:lpstr>… Y AFECTAR DISTINTOS COMPONENTES DEL ACCIONAR DE UNA EMPRESA, YA SEA DE MANERA DIRECTA O INDIRECTA</vt:lpstr>
      <vt:lpstr>GENERANDO RIESGOS DE DISTINTO TIPO…</vt:lpstr>
      <vt:lpstr>LAS EMPRESAS EN CHILE ESTÁN AVANZANDO EN LA IMPLEMENTACIÓN DE MEDIDAS DE ADAPTACIÓN</vt:lpstr>
      <vt:lpstr>LAS EMPRESAS EN CHILE ESTÁN AVANZANDO EN LA IMPLEMENTACIÓN DE MEDIDAS DE ADAPTACIÓN</vt:lpstr>
      <vt:lpstr>EMPRESAS Y CAMBIO CLIMÁTICO EN CHILE: EL CAMINO HACIA UNA ADAPTACIÓN SOSTENIBLE  Síntesis del proyecto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ANUAL DE SOCIOS</dc:title>
  <dc:creator>María Eugenia Silva</dc:creator>
  <cp:lastModifiedBy>Justine Toro</cp:lastModifiedBy>
  <cp:revision>76</cp:revision>
  <dcterms:created xsi:type="dcterms:W3CDTF">2019-04-23T16:00:49Z</dcterms:created>
  <dcterms:modified xsi:type="dcterms:W3CDTF">2020-06-30T14:46:55Z</dcterms:modified>
</cp:coreProperties>
</file>